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65" r:id="rId5"/>
    <p:sldId id="266" r:id="rId6"/>
    <p:sldId id="263" r:id="rId7"/>
    <p:sldId id="267" r:id="rId8"/>
    <p:sldId id="258" r:id="rId9"/>
    <p:sldId id="259" r:id="rId10"/>
    <p:sldId id="260" r:id="rId11"/>
    <p:sldId id="261" r:id="rId12"/>
    <p:sldId id="262"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3" r:id="rId26"/>
    <p:sldId id="280" r:id="rId27"/>
    <p:sldId id="281" r:id="rId28"/>
    <p:sldId id="282" r:id="rId29"/>
    <p:sldId id="284" r:id="rId30"/>
    <p:sldId id="285" r:id="rId31"/>
    <p:sldId id="290" r:id="rId32"/>
    <p:sldId id="286" r:id="rId33"/>
    <p:sldId id="287"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09"/>
  </p:normalViewPr>
  <p:slideViewPr>
    <p:cSldViewPr snapToGrid="0" snapToObjects="1">
      <p:cViewPr varScale="1">
        <p:scale>
          <a:sx n="93" d="100"/>
          <a:sy n="93"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1875-7D8C-394F-988A-221DEE460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6D18A5-BD46-9D41-BFD4-675C417A6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F2C2E5-C938-024F-AFFF-BADDE28FEABC}"/>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F5DA4FE3-5B59-1143-9057-BBDAB8CD6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55D0F-B4B4-5743-AF05-13B894735DF2}"/>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411498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8F5F-21CF-EB44-BDA5-335DA85C5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11D7B9-B6F7-CD4B-8D0B-F756F11CEF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E17CE-005F-3648-BD69-16A6917C6008}"/>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EB55F0B9-0CF6-5C4F-BCA0-2D5D9F25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B6FA6-57C9-9440-BE09-C5EB76C96327}"/>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171928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D817C-D59D-674E-AE89-CBF894DAF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F7C1EC-0159-7643-9BA9-AD38001C76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C0095-BF5F-0241-8A65-FDC25444BC7F}"/>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CE3A2F39-6D83-A444-9FB5-92A7239A8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C706E-9C89-1E49-9F6D-A07D94E9507E}"/>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134941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2CE4-9AB6-9A42-8532-6E3905B80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EFD4C-04BE-B746-A2B4-F17ADC3787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676A0-FF18-0B49-9C01-E8B73BBFF3BF}"/>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22F22BA0-3EA1-1448-B081-E9BB893E8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EB2CE-C5B9-1D41-AE39-93F702AB1DC2}"/>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919233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B651-7E4F-784F-8B10-CB7EE38F8A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E83BC6-EB79-694C-83BF-356730D289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CDA6AD-834D-3E42-8552-4ACE4434DFF8}"/>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BA54422D-031C-C747-A8C5-440B64A5D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282E4-EDB6-6E45-988A-6A9A71438519}"/>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217199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F232-211E-664E-B3BD-E92AE135B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7B236-4DD9-BF4A-AF32-C81A645283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AC9072-F16F-BA4E-81A4-99F5EE57A6C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0C6EA-7CE8-1340-A2B5-69F0EAAAB985}"/>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6" name="Footer Placeholder 5">
            <a:extLst>
              <a:ext uri="{FF2B5EF4-FFF2-40B4-BE49-F238E27FC236}">
                <a16:creationId xmlns:a16="http://schemas.microsoft.com/office/drawing/2014/main" id="{72522028-8DF3-764F-8BDA-15F8DE2E2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97E42-4648-D94C-BB97-42D2E0F36DC3}"/>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425342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696A9-5552-F142-A234-284B1D74D2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D3CAD-F0DD-0C43-828E-4224BFAD00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FED267-3AF3-154B-8B97-01FA22E233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BE1CF-AEF8-C44D-A115-E86495333C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AD69BB-27CF-2C43-9D85-9901F4DA9A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45EF4E-8475-4440-A866-F3E32A595FA1}"/>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8" name="Footer Placeholder 7">
            <a:extLst>
              <a:ext uri="{FF2B5EF4-FFF2-40B4-BE49-F238E27FC236}">
                <a16:creationId xmlns:a16="http://schemas.microsoft.com/office/drawing/2014/main" id="{C862142A-CFB4-C64C-971C-A268247304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6C737B-E09A-1849-BE4E-3EB2A243EC9A}"/>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110238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B6DE-5EA2-E543-AE04-01416C3450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43C32A-FFC2-BF48-BCEA-211C2288C80B}"/>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4" name="Footer Placeholder 3">
            <a:extLst>
              <a:ext uri="{FF2B5EF4-FFF2-40B4-BE49-F238E27FC236}">
                <a16:creationId xmlns:a16="http://schemas.microsoft.com/office/drawing/2014/main" id="{417D68E0-1177-6541-B4EE-F371036345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0FDE9D-8A5A-814C-AB63-41744ACB6720}"/>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265784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96952-4502-724F-B16D-E3FD688266B4}"/>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3" name="Footer Placeholder 2">
            <a:extLst>
              <a:ext uri="{FF2B5EF4-FFF2-40B4-BE49-F238E27FC236}">
                <a16:creationId xmlns:a16="http://schemas.microsoft.com/office/drawing/2014/main" id="{0E4F5223-5635-C748-AB8C-32FDDAFF4E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BA3CE7-D2F4-6140-8027-F95120B982B0}"/>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2302182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9F61-E699-1A46-924E-DF763C8FFB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BB353-0BB4-F94F-ABD6-27E0A9218D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F69BCC-1FEB-4248-BF21-760C5D85B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0063EE-B688-334E-95C9-0E477EFB24B7}"/>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6" name="Footer Placeholder 5">
            <a:extLst>
              <a:ext uri="{FF2B5EF4-FFF2-40B4-BE49-F238E27FC236}">
                <a16:creationId xmlns:a16="http://schemas.microsoft.com/office/drawing/2014/main" id="{4FBAFB2C-915E-494A-BFB9-B091126AE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5B68F-3A6A-4642-AD29-C638558CC335}"/>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4180200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8D1F-06AE-0643-8757-C4AB24806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6CEBB-AB63-534F-A62B-0AB4693109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3F1FF2-8D93-FC49-A278-E90FD00DE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C14D63-9878-014A-BB05-724755123E71}"/>
              </a:ext>
            </a:extLst>
          </p:cNvPr>
          <p:cNvSpPr>
            <a:spLocks noGrp="1"/>
          </p:cNvSpPr>
          <p:nvPr>
            <p:ph type="dt" sz="half" idx="10"/>
          </p:nvPr>
        </p:nvSpPr>
        <p:spPr/>
        <p:txBody>
          <a:bodyPr/>
          <a:lstStyle/>
          <a:p>
            <a:fld id="{4EBC26BF-41D3-A14A-B812-87F52472BE8B}" type="datetimeFigureOut">
              <a:rPr lang="en-US" smtClean="0"/>
              <a:t>4/9/18</a:t>
            </a:fld>
            <a:endParaRPr lang="en-US"/>
          </a:p>
        </p:txBody>
      </p:sp>
      <p:sp>
        <p:nvSpPr>
          <p:cNvPr id="6" name="Footer Placeholder 5">
            <a:extLst>
              <a:ext uri="{FF2B5EF4-FFF2-40B4-BE49-F238E27FC236}">
                <a16:creationId xmlns:a16="http://schemas.microsoft.com/office/drawing/2014/main" id="{D55FF20C-E7E9-9A40-A90B-436AE190A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AC2A6-D480-FD43-8D5D-ABB884AA0ED5}"/>
              </a:ext>
            </a:extLst>
          </p:cNvPr>
          <p:cNvSpPr>
            <a:spLocks noGrp="1"/>
          </p:cNvSpPr>
          <p:nvPr>
            <p:ph type="sldNum" sz="quarter" idx="12"/>
          </p:nvPr>
        </p:nvSpPr>
        <p:spPr/>
        <p:txBody>
          <a:bodyPr/>
          <a:lstStyle/>
          <a:p>
            <a:fld id="{B8732331-C2C2-D644-94F7-5EA751DEDDC4}" type="slidenum">
              <a:rPr lang="en-US" smtClean="0"/>
              <a:t>‹#›</a:t>
            </a:fld>
            <a:endParaRPr lang="en-US"/>
          </a:p>
        </p:txBody>
      </p:sp>
    </p:spTree>
    <p:extLst>
      <p:ext uri="{BB962C8B-B14F-4D97-AF65-F5344CB8AC3E}">
        <p14:creationId xmlns:p14="http://schemas.microsoft.com/office/powerpoint/2010/main" val="281878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D2289-F280-F44F-990A-EE4C3BC85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09F0A-AD1C-0548-BC4F-3A5DB6DE8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F4F55-38CF-C644-946C-80FCFEBB93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C26BF-41D3-A14A-B812-87F52472BE8B}" type="datetimeFigureOut">
              <a:rPr lang="en-US" smtClean="0"/>
              <a:t>4/9/18</a:t>
            </a:fld>
            <a:endParaRPr lang="en-US"/>
          </a:p>
        </p:txBody>
      </p:sp>
      <p:sp>
        <p:nvSpPr>
          <p:cNvPr id="5" name="Footer Placeholder 4">
            <a:extLst>
              <a:ext uri="{FF2B5EF4-FFF2-40B4-BE49-F238E27FC236}">
                <a16:creationId xmlns:a16="http://schemas.microsoft.com/office/drawing/2014/main" id="{CF4B2FB1-236F-F042-A285-61E44ED99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D78CDC-22B0-CD46-A1F2-8E14BA21C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732331-C2C2-D644-94F7-5EA751DEDDC4}" type="slidenum">
              <a:rPr lang="en-US" smtClean="0"/>
              <a:t>‹#›</a:t>
            </a:fld>
            <a:endParaRPr lang="en-US"/>
          </a:p>
        </p:txBody>
      </p:sp>
    </p:spTree>
    <p:extLst>
      <p:ext uri="{BB962C8B-B14F-4D97-AF65-F5344CB8AC3E}">
        <p14:creationId xmlns:p14="http://schemas.microsoft.com/office/powerpoint/2010/main" val="37763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wikipedia.org/wiki/Score_(statistics)#Definition"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83D7-86CF-BE4E-A6B8-5FA1332B7E36}"/>
              </a:ext>
            </a:extLst>
          </p:cNvPr>
          <p:cNvSpPr>
            <a:spLocks noGrp="1"/>
          </p:cNvSpPr>
          <p:nvPr>
            <p:ph type="ctrTitle"/>
          </p:nvPr>
        </p:nvSpPr>
        <p:spPr>
          <a:xfrm>
            <a:off x="1233055" y="900689"/>
            <a:ext cx="8728364" cy="1856365"/>
          </a:xfrm>
        </p:spPr>
        <p:txBody>
          <a:bodyPr/>
          <a:lstStyle/>
          <a:p>
            <a:r>
              <a:rPr lang="en-US" altLang="zh-Hans" dirty="0"/>
              <a:t>Axiomatic</a:t>
            </a:r>
            <a:r>
              <a:rPr lang="zh-Hans" altLang="en-US" dirty="0"/>
              <a:t> </a:t>
            </a:r>
            <a:r>
              <a:rPr lang="en-US" altLang="zh-Hans" dirty="0"/>
              <a:t>Attribution</a:t>
            </a:r>
            <a:r>
              <a:rPr lang="zh-Hans" altLang="en-US" dirty="0"/>
              <a:t> </a:t>
            </a:r>
            <a:r>
              <a:rPr lang="en-US" altLang="zh-Hans" dirty="0"/>
              <a:t>for</a:t>
            </a:r>
            <a:r>
              <a:rPr lang="zh-Hans" altLang="en-US" dirty="0"/>
              <a:t> </a:t>
            </a:r>
            <a:r>
              <a:rPr lang="en-US" altLang="zh-Hans" dirty="0"/>
              <a:t>deep</a:t>
            </a:r>
            <a:r>
              <a:rPr lang="zh-Hans" altLang="en-US" dirty="0"/>
              <a:t> </a:t>
            </a:r>
            <a:r>
              <a:rPr lang="en-US" altLang="zh-Hans" dirty="0"/>
              <a:t>networks</a:t>
            </a:r>
            <a:endParaRPr lang="en-US" dirty="0"/>
          </a:p>
        </p:txBody>
      </p:sp>
      <p:sp>
        <p:nvSpPr>
          <p:cNvPr id="3" name="Subtitle 2">
            <a:extLst>
              <a:ext uri="{FF2B5EF4-FFF2-40B4-BE49-F238E27FC236}">
                <a16:creationId xmlns:a16="http://schemas.microsoft.com/office/drawing/2014/main" id="{90982D78-FBAA-5748-AE51-E19CED27AF56}"/>
              </a:ext>
            </a:extLst>
          </p:cNvPr>
          <p:cNvSpPr>
            <a:spLocks noGrp="1"/>
          </p:cNvSpPr>
          <p:nvPr>
            <p:ph type="subTitle" idx="1"/>
          </p:nvPr>
        </p:nvSpPr>
        <p:spPr>
          <a:xfrm>
            <a:off x="1233055" y="3491202"/>
            <a:ext cx="8423563" cy="679016"/>
          </a:xfrm>
        </p:spPr>
        <p:txBody>
          <a:bodyPr/>
          <a:lstStyle/>
          <a:p>
            <a:r>
              <a:rPr lang="en-US" altLang="zh-Hans" dirty="0" err="1"/>
              <a:t>Mukund</a:t>
            </a:r>
            <a:r>
              <a:rPr lang="zh-Hans" altLang="en-US" dirty="0"/>
              <a:t> </a:t>
            </a:r>
            <a:r>
              <a:rPr lang="en-US" altLang="zh-Hans" dirty="0"/>
              <a:t>Sundararajan,</a:t>
            </a:r>
            <a:r>
              <a:rPr lang="zh-Hans" altLang="en-US" dirty="0"/>
              <a:t> </a:t>
            </a:r>
            <a:r>
              <a:rPr lang="en-US" altLang="zh-Hans" dirty="0" err="1"/>
              <a:t>Ankur</a:t>
            </a:r>
            <a:r>
              <a:rPr lang="zh-Hans" altLang="en-US" dirty="0"/>
              <a:t> </a:t>
            </a:r>
            <a:r>
              <a:rPr lang="en-US" altLang="zh-Hans" dirty="0" err="1"/>
              <a:t>Taly</a:t>
            </a:r>
            <a:r>
              <a:rPr lang="en-US" altLang="zh-Hans" dirty="0"/>
              <a:t>,</a:t>
            </a:r>
            <a:r>
              <a:rPr lang="zh-Hans" altLang="en-US" dirty="0"/>
              <a:t> </a:t>
            </a:r>
            <a:r>
              <a:rPr lang="en-US" altLang="zh-Hans" dirty="0" err="1"/>
              <a:t>Qiqi</a:t>
            </a:r>
            <a:r>
              <a:rPr lang="zh-Hans" altLang="en-US" dirty="0"/>
              <a:t> </a:t>
            </a:r>
            <a:r>
              <a:rPr lang="en-US" altLang="zh-Hans" dirty="0"/>
              <a:t>Yan</a:t>
            </a:r>
            <a:endParaRPr lang="en-US" dirty="0"/>
          </a:p>
        </p:txBody>
      </p:sp>
      <p:sp>
        <p:nvSpPr>
          <p:cNvPr id="5" name="Rectangle 4">
            <a:extLst>
              <a:ext uri="{FF2B5EF4-FFF2-40B4-BE49-F238E27FC236}">
                <a16:creationId xmlns:a16="http://schemas.microsoft.com/office/drawing/2014/main" id="{D6B5448F-ADD9-D941-93F5-A90C5DD0ADB2}"/>
              </a:ext>
            </a:extLst>
          </p:cNvPr>
          <p:cNvSpPr/>
          <p:nvPr/>
        </p:nvSpPr>
        <p:spPr>
          <a:xfrm>
            <a:off x="637309" y="4427312"/>
            <a:ext cx="10903527" cy="954107"/>
          </a:xfrm>
          <a:prstGeom prst="rect">
            <a:avLst/>
          </a:prstGeom>
        </p:spPr>
        <p:txBody>
          <a:bodyPr wrap="square">
            <a:spAutoFit/>
          </a:bodyPr>
          <a:lstStyle/>
          <a:p>
            <a:r>
              <a:rPr lang="en-US" altLang="zh-Hans" sz="2800" dirty="0"/>
              <a:t>A</a:t>
            </a:r>
            <a:r>
              <a:rPr lang="en-US" sz="2800" dirty="0"/>
              <a:t>ttributing the prediction of a deep network</a:t>
            </a:r>
            <a:r>
              <a:rPr lang="zh-Hans" altLang="en-US" sz="2800" dirty="0"/>
              <a:t> </a:t>
            </a:r>
            <a:r>
              <a:rPr lang="en-US" sz="2800" dirty="0"/>
              <a:t>to its input features</a:t>
            </a:r>
            <a:r>
              <a:rPr lang="zh-Hans" altLang="en-US" sz="2800" dirty="0"/>
              <a:t> </a:t>
            </a:r>
            <a:r>
              <a:rPr lang="en-US" altLang="zh-Hans" sz="2800" dirty="0"/>
              <a:t>(</a:t>
            </a:r>
            <a:r>
              <a:rPr lang="en-US" sz="2800" dirty="0"/>
              <a:t>a</a:t>
            </a:r>
            <a:r>
              <a:rPr lang="zh-Hans" altLang="en-US" sz="2800" dirty="0"/>
              <a:t> </a:t>
            </a:r>
            <a:r>
              <a:rPr lang="en-US" sz="2800" dirty="0"/>
              <a:t>problem previously studied by several other works</a:t>
            </a:r>
            <a:r>
              <a:rPr lang="en-US" altLang="zh-Hans" sz="2800" dirty="0"/>
              <a:t>)</a:t>
            </a:r>
            <a:endParaRPr lang="en-US" sz="2800" dirty="0"/>
          </a:p>
        </p:txBody>
      </p:sp>
    </p:spTree>
    <p:extLst>
      <p:ext uri="{BB962C8B-B14F-4D97-AF65-F5344CB8AC3E}">
        <p14:creationId xmlns:p14="http://schemas.microsoft.com/office/powerpoint/2010/main" val="487224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B05B4-DFFA-FE48-84AF-FB4990527069}"/>
              </a:ext>
            </a:extLst>
          </p:cNvPr>
          <p:cNvSpPr>
            <a:spLocks noGrp="1"/>
          </p:cNvSpPr>
          <p:nvPr>
            <p:ph type="title"/>
          </p:nvPr>
        </p:nvSpPr>
        <p:spPr>
          <a:xfrm>
            <a:off x="838200" y="109055"/>
            <a:ext cx="10515600" cy="1325563"/>
          </a:xfrm>
        </p:spPr>
        <p:txBody>
          <a:bodyPr/>
          <a:lstStyle/>
          <a:p>
            <a:r>
              <a:rPr lang="en-US" altLang="zh-Hans" dirty="0"/>
              <a:t>Gradients</a:t>
            </a:r>
            <a:r>
              <a:rPr lang="zh-Hans" altLang="en-US" dirty="0"/>
              <a:t> </a:t>
            </a:r>
            <a:r>
              <a:rPr lang="en-US" altLang="zh-Hans" dirty="0"/>
              <a:t>violates</a:t>
            </a:r>
            <a:r>
              <a:rPr lang="zh-Hans" altLang="en-US" dirty="0"/>
              <a:t> </a:t>
            </a:r>
            <a:r>
              <a:rPr lang="en-US" altLang="zh-Hans" dirty="0"/>
              <a:t>sensitivity</a:t>
            </a:r>
            <a:r>
              <a:rPr lang="zh-Hans" altLang="en-US" dirty="0"/>
              <a:t> </a:t>
            </a:r>
            <a:r>
              <a:rPr lang="en-US" altLang="zh-Hans" dirty="0"/>
              <a:t>(a)</a:t>
            </a:r>
            <a:endParaRPr lang="en-US" dirty="0"/>
          </a:p>
        </p:txBody>
      </p:sp>
      <p:pic>
        <p:nvPicPr>
          <p:cNvPr id="5" name="Content Placeholder 4">
            <a:extLst>
              <a:ext uri="{FF2B5EF4-FFF2-40B4-BE49-F238E27FC236}">
                <a16:creationId xmlns:a16="http://schemas.microsoft.com/office/drawing/2014/main" id="{B95F6E01-0393-5248-954C-BDD216A07D76}"/>
              </a:ext>
            </a:extLst>
          </p:cNvPr>
          <p:cNvPicPr>
            <a:picLocks noGrp="1" noChangeAspect="1"/>
          </p:cNvPicPr>
          <p:nvPr>
            <p:ph idx="1"/>
          </p:nvPr>
        </p:nvPicPr>
        <p:blipFill>
          <a:blip r:embed="rId2"/>
          <a:stretch>
            <a:fillRect/>
          </a:stretch>
        </p:blipFill>
        <p:spPr>
          <a:xfrm>
            <a:off x="266700" y="1179749"/>
            <a:ext cx="10033000" cy="5070929"/>
          </a:xfrm>
        </p:spPr>
      </p:pic>
      <p:cxnSp>
        <p:nvCxnSpPr>
          <p:cNvPr id="7" name="Straight Connector 6">
            <a:extLst>
              <a:ext uri="{FF2B5EF4-FFF2-40B4-BE49-F238E27FC236}">
                <a16:creationId xmlns:a16="http://schemas.microsoft.com/office/drawing/2014/main" id="{60734374-5480-6D4B-A200-BD14F248EF4E}"/>
              </a:ext>
            </a:extLst>
          </p:cNvPr>
          <p:cNvCxnSpPr>
            <a:cxnSpLocks/>
          </p:cNvCxnSpPr>
          <p:nvPr/>
        </p:nvCxnSpPr>
        <p:spPr>
          <a:xfrm>
            <a:off x="4360090" y="2655020"/>
            <a:ext cx="3255148" cy="0"/>
          </a:xfrm>
          <a:prstGeom prst="line">
            <a:avLst/>
          </a:prstGeom>
          <a:ln w="53975"/>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0A2B47AC-C2D2-D04F-A3A9-37282792F1F8}"/>
              </a:ext>
            </a:extLst>
          </p:cNvPr>
          <p:cNvSpPr txBox="1"/>
          <p:nvPr/>
        </p:nvSpPr>
        <p:spPr>
          <a:xfrm>
            <a:off x="5486400" y="6147574"/>
            <a:ext cx="6417733" cy="477054"/>
          </a:xfrm>
          <a:prstGeom prst="rect">
            <a:avLst/>
          </a:prstGeom>
          <a:noFill/>
        </p:spPr>
        <p:txBody>
          <a:bodyPr wrap="square" rtlCol="0">
            <a:spAutoFit/>
          </a:bodyPr>
          <a:lstStyle/>
          <a:p>
            <a:r>
              <a:rPr lang="en-US" altLang="zh-Hans" sz="2500" dirty="0">
                <a:solidFill>
                  <a:srgbClr val="FF0000"/>
                </a:solidFill>
              </a:rPr>
              <a:t>the</a:t>
            </a:r>
            <a:r>
              <a:rPr lang="zh-Hans" altLang="en-US" sz="2500" dirty="0">
                <a:solidFill>
                  <a:srgbClr val="FF0000"/>
                </a:solidFill>
              </a:rPr>
              <a:t> </a:t>
            </a:r>
            <a:r>
              <a:rPr lang="en-US" altLang="zh-Hans" sz="2500" dirty="0">
                <a:solidFill>
                  <a:srgbClr val="FF0000"/>
                </a:solidFill>
              </a:rPr>
              <a:t>paper</a:t>
            </a:r>
            <a:r>
              <a:rPr lang="zh-Hans" altLang="en-US" sz="2500" dirty="0">
                <a:solidFill>
                  <a:srgbClr val="FF0000"/>
                </a:solidFill>
              </a:rPr>
              <a:t> </a:t>
            </a:r>
            <a:r>
              <a:rPr lang="en-US" altLang="zh-Hans" sz="2500" dirty="0" err="1">
                <a:solidFill>
                  <a:srgbClr val="FF0000"/>
                </a:solidFill>
              </a:rPr>
              <a:t>Hengchu</a:t>
            </a:r>
            <a:r>
              <a:rPr lang="zh-Hans" altLang="en-US" sz="2500" dirty="0">
                <a:solidFill>
                  <a:srgbClr val="FF0000"/>
                </a:solidFill>
              </a:rPr>
              <a:t> </a:t>
            </a:r>
            <a:r>
              <a:rPr lang="en-US" altLang="zh-Hans" sz="2500" dirty="0">
                <a:solidFill>
                  <a:srgbClr val="FF0000"/>
                </a:solidFill>
              </a:rPr>
              <a:t>had</a:t>
            </a:r>
            <a:r>
              <a:rPr lang="zh-Hans" altLang="en-US" sz="2500" dirty="0">
                <a:solidFill>
                  <a:srgbClr val="FF0000"/>
                </a:solidFill>
              </a:rPr>
              <a:t> </a:t>
            </a:r>
            <a:r>
              <a:rPr lang="en-US" altLang="zh-Hans" sz="2500" dirty="0">
                <a:solidFill>
                  <a:srgbClr val="FF0000"/>
                </a:solidFill>
              </a:rPr>
              <a:t>not</a:t>
            </a:r>
            <a:r>
              <a:rPr lang="zh-Hans" altLang="en-US" sz="2500" dirty="0">
                <a:solidFill>
                  <a:srgbClr val="FF0000"/>
                </a:solidFill>
              </a:rPr>
              <a:t> </a:t>
            </a:r>
            <a:r>
              <a:rPr lang="en-US" altLang="zh-Hans" sz="2500" dirty="0">
                <a:solidFill>
                  <a:srgbClr val="FF0000"/>
                </a:solidFill>
              </a:rPr>
              <a:t>finished</a:t>
            </a:r>
            <a:r>
              <a:rPr lang="zh-Hans" altLang="en-US" sz="2500" dirty="0">
                <a:solidFill>
                  <a:srgbClr val="FF0000"/>
                </a:solidFill>
              </a:rPr>
              <a:t> </a:t>
            </a:r>
            <a:r>
              <a:rPr lang="en-US" altLang="zh-Hans" sz="2500" dirty="0">
                <a:solidFill>
                  <a:srgbClr val="FF0000"/>
                </a:solidFill>
              </a:rPr>
              <a:t>discussing.</a:t>
            </a:r>
            <a:endParaRPr lang="en-US" sz="2500" dirty="0">
              <a:solidFill>
                <a:srgbClr val="FF0000"/>
              </a:solidFill>
            </a:endParaRPr>
          </a:p>
        </p:txBody>
      </p:sp>
      <p:cxnSp>
        <p:nvCxnSpPr>
          <p:cNvPr id="15" name="Straight Arrow Connector 14">
            <a:extLst>
              <a:ext uri="{FF2B5EF4-FFF2-40B4-BE49-F238E27FC236}">
                <a16:creationId xmlns:a16="http://schemas.microsoft.com/office/drawing/2014/main" id="{FCB8C959-A129-E248-B91F-938FA6ABB35C}"/>
              </a:ext>
            </a:extLst>
          </p:cNvPr>
          <p:cNvCxnSpPr>
            <a:cxnSpLocks/>
          </p:cNvCxnSpPr>
          <p:nvPr/>
        </p:nvCxnSpPr>
        <p:spPr>
          <a:xfrm flipH="1" flipV="1">
            <a:off x="7027333" y="5875868"/>
            <a:ext cx="152400" cy="543412"/>
          </a:xfrm>
          <a:prstGeom prst="straightConnector1">
            <a:avLst/>
          </a:prstGeom>
          <a:ln w="635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343348CF-32B8-EA41-8FB4-6F0209A39FB2}"/>
              </a:ext>
            </a:extLst>
          </p:cNvPr>
          <p:cNvCxnSpPr>
            <a:cxnSpLocks/>
          </p:cNvCxnSpPr>
          <p:nvPr/>
        </p:nvCxnSpPr>
        <p:spPr>
          <a:xfrm flipV="1">
            <a:off x="6459273" y="985838"/>
            <a:ext cx="3541977" cy="1210664"/>
          </a:xfrm>
          <a:prstGeom prst="straightConnector1">
            <a:avLst/>
          </a:prstGeom>
          <a:ln w="63500">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43371F62-F5AA-AA4C-B74F-672FA1347FDB}"/>
              </a:ext>
            </a:extLst>
          </p:cNvPr>
          <p:cNvSpPr txBox="1"/>
          <p:nvPr/>
        </p:nvSpPr>
        <p:spPr>
          <a:xfrm>
            <a:off x="10299700" y="0"/>
            <a:ext cx="1892300" cy="3970318"/>
          </a:xfrm>
          <a:prstGeom prst="rect">
            <a:avLst/>
          </a:prstGeom>
          <a:noFill/>
        </p:spPr>
        <p:txBody>
          <a:bodyPr wrap="square" rtlCol="0">
            <a:spAutoFit/>
          </a:bodyPr>
          <a:lstStyle/>
          <a:p>
            <a:r>
              <a:rPr lang="en-US" altLang="zh-Hans" dirty="0">
                <a:solidFill>
                  <a:srgbClr val="FF0000"/>
                </a:solidFill>
              </a:rPr>
              <a:t>Maybe</a:t>
            </a:r>
            <a:r>
              <a:rPr lang="zh-Hans" altLang="en-US" dirty="0">
                <a:solidFill>
                  <a:srgbClr val="FF0000"/>
                </a:solidFill>
              </a:rPr>
              <a:t> </a:t>
            </a:r>
            <a:r>
              <a:rPr lang="en-US" altLang="zh-Hans" dirty="0">
                <a:solidFill>
                  <a:srgbClr val="FF0000"/>
                </a:solidFill>
              </a:rPr>
              <a:t>just</a:t>
            </a:r>
            <a:r>
              <a:rPr lang="zh-Hans" altLang="en-US" dirty="0">
                <a:solidFill>
                  <a:srgbClr val="FF0000"/>
                </a:solidFill>
              </a:rPr>
              <a:t> </a:t>
            </a:r>
            <a:r>
              <a:rPr lang="en-US" altLang="zh-Hans" dirty="0">
                <a:solidFill>
                  <a:srgbClr val="FF0000"/>
                </a:solidFill>
              </a:rPr>
              <a:t>HEURISTC:</a:t>
            </a:r>
            <a:r>
              <a:rPr lang="zh-Hans" altLang="en-US" dirty="0">
                <a:solidFill>
                  <a:srgbClr val="FF0000"/>
                </a:solidFill>
              </a:rPr>
              <a:t> </a:t>
            </a:r>
            <a:r>
              <a:rPr lang="en-US" altLang="zh-Hans" dirty="0">
                <a:solidFill>
                  <a:srgbClr val="FF0000"/>
                </a:solidFill>
              </a:rPr>
              <a:t>for</a:t>
            </a:r>
            <a:r>
              <a:rPr lang="zh-Hans" altLang="en-US" dirty="0">
                <a:solidFill>
                  <a:srgbClr val="FF0000"/>
                </a:solidFill>
              </a:rPr>
              <a:t> </a:t>
            </a:r>
            <a:r>
              <a:rPr lang="en-US" altLang="zh-Hans" dirty="0">
                <a:solidFill>
                  <a:srgbClr val="FF0000"/>
                </a:solidFill>
              </a:rPr>
              <a:t>example,</a:t>
            </a:r>
            <a:r>
              <a:rPr lang="zh-Hans" altLang="en-US" dirty="0">
                <a:solidFill>
                  <a:srgbClr val="FF0000"/>
                </a:solidFill>
              </a:rPr>
              <a:t> </a:t>
            </a:r>
            <a:r>
              <a:rPr lang="en-US" altLang="zh-Hans" dirty="0">
                <a:solidFill>
                  <a:srgbClr val="FF0000"/>
                </a:solidFill>
              </a:rPr>
              <a:t>you</a:t>
            </a:r>
            <a:r>
              <a:rPr lang="zh-Hans" altLang="en-US" dirty="0">
                <a:solidFill>
                  <a:srgbClr val="FF0000"/>
                </a:solidFill>
              </a:rPr>
              <a:t> </a:t>
            </a:r>
            <a:r>
              <a:rPr lang="en-US" altLang="zh-Hans" dirty="0">
                <a:solidFill>
                  <a:srgbClr val="FF0000"/>
                </a:solidFill>
              </a:rPr>
              <a:t>can</a:t>
            </a:r>
            <a:r>
              <a:rPr lang="zh-Hans" altLang="en-US" dirty="0">
                <a:solidFill>
                  <a:srgbClr val="FF0000"/>
                </a:solidFill>
              </a:rPr>
              <a:t> </a:t>
            </a:r>
            <a:r>
              <a:rPr lang="en-US" altLang="zh-Hans" dirty="0">
                <a:solidFill>
                  <a:srgbClr val="FF0000"/>
                </a:solidFill>
              </a:rPr>
              <a:t>analyze</a:t>
            </a:r>
            <a:r>
              <a:rPr lang="zh-Hans" altLang="en-US" dirty="0">
                <a:solidFill>
                  <a:srgbClr val="FF0000"/>
                </a:solidFill>
              </a:rPr>
              <a:t> </a:t>
            </a:r>
            <a:r>
              <a:rPr lang="en-US" altLang="zh-Hans" dirty="0">
                <a:solidFill>
                  <a:srgbClr val="FF0000"/>
                </a:solidFill>
              </a:rPr>
              <a:t>this</a:t>
            </a:r>
            <a:r>
              <a:rPr lang="zh-Hans" altLang="en-US" dirty="0">
                <a:solidFill>
                  <a:srgbClr val="FF0000"/>
                </a:solidFill>
              </a:rPr>
              <a:t> </a:t>
            </a:r>
            <a:r>
              <a:rPr lang="en-US" altLang="zh-Hans" dirty="0">
                <a:solidFill>
                  <a:srgbClr val="FF0000"/>
                </a:solidFill>
              </a:rPr>
              <a:t>case</a:t>
            </a:r>
            <a:r>
              <a:rPr lang="zh-Hans" altLang="en-US" dirty="0">
                <a:solidFill>
                  <a:srgbClr val="FF0000"/>
                </a:solidFill>
              </a:rPr>
              <a:t> </a:t>
            </a:r>
            <a:r>
              <a:rPr lang="en-US" altLang="zh-Hans" dirty="0">
                <a:solidFill>
                  <a:srgbClr val="FF0000"/>
                </a:solidFill>
              </a:rPr>
              <a:t>in</a:t>
            </a:r>
            <a:r>
              <a:rPr lang="zh-Hans" altLang="en-US" dirty="0">
                <a:solidFill>
                  <a:srgbClr val="FF0000"/>
                </a:solidFill>
              </a:rPr>
              <a:t> </a:t>
            </a:r>
            <a:r>
              <a:rPr lang="en-US" altLang="zh-Hans" dirty="0">
                <a:solidFill>
                  <a:srgbClr val="FF0000"/>
                </a:solidFill>
              </a:rPr>
              <a:t>a</a:t>
            </a:r>
            <a:r>
              <a:rPr lang="zh-Hans" altLang="en-US" dirty="0">
                <a:solidFill>
                  <a:srgbClr val="FF0000"/>
                </a:solidFill>
              </a:rPr>
              <a:t> </a:t>
            </a:r>
            <a:r>
              <a:rPr lang="en-US" altLang="zh-Hans" dirty="0">
                <a:solidFill>
                  <a:srgbClr val="FF0000"/>
                </a:solidFill>
              </a:rPr>
              <a:t>different</a:t>
            </a:r>
            <a:r>
              <a:rPr lang="zh-Hans" altLang="en-US" dirty="0">
                <a:solidFill>
                  <a:srgbClr val="FF0000"/>
                </a:solidFill>
              </a:rPr>
              <a:t> </a:t>
            </a:r>
            <a:r>
              <a:rPr lang="en-US" altLang="zh-Hans" dirty="0">
                <a:solidFill>
                  <a:srgbClr val="FF0000"/>
                </a:solidFill>
              </a:rPr>
              <a:t>way</a:t>
            </a:r>
            <a:r>
              <a:rPr lang="zh-Hans" altLang="en-US" dirty="0">
                <a:solidFill>
                  <a:srgbClr val="FF0000"/>
                </a:solidFill>
              </a:rPr>
              <a:t> </a:t>
            </a:r>
            <a:r>
              <a:rPr lang="en-US" altLang="zh-Hans" dirty="0">
                <a:solidFill>
                  <a:srgbClr val="FF0000"/>
                </a:solidFill>
              </a:rPr>
              <a:t>(since</a:t>
            </a:r>
            <a:r>
              <a:rPr lang="zh-Hans" altLang="en-US" dirty="0">
                <a:solidFill>
                  <a:srgbClr val="FF0000"/>
                </a:solidFill>
              </a:rPr>
              <a:t> </a:t>
            </a:r>
            <a:r>
              <a:rPr lang="en-US" altLang="zh-Hans" dirty="0">
                <a:solidFill>
                  <a:srgbClr val="FF0000"/>
                </a:solidFill>
              </a:rPr>
              <a:t>you</a:t>
            </a:r>
            <a:r>
              <a:rPr lang="zh-Hans" altLang="en-US" dirty="0">
                <a:solidFill>
                  <a:srgbClr val="FF0000"/>
                </a:solidFill>
              </a:rPr>
              <a:t> </a:t>
            </a:r>
            <a:r>
              <a:rPr lang="en-US" altLang="zh-Hans" dirty="0">
                <a:solidFill>
                  <a:srgbClr val="FF0000"/>
                </a:solidFill>
              </a:rPr>
              <a:t>are</a:t>
            </a:r>
            <a:r>
              <a:rPr lang="zh-Hans" altLang="en-US" dirty="0">
                <a:solidFill>
                  <a:srgbClr val="FF0000"/>
                </a:solidFill>
              </a:rPr>
              <a:t> </a:t>
            </a:r>
            <a:r>
              <a:rPr lang="en-US" altLang="zh-Hans" dirty="0">
                <a:solidFill>
                  <a:srgbClr val="FF0000"/>
                </a:solidFill>
              </a:rPr>
              <a:t>talking</a:t>
            </a:r>
            <a:r>
              <a:rPr lang="zh-Hans" altLang="en-US" dirty="0">
                <a:solidFill>
                  <a:srgbClr val="FF0000"/>
                </a:solidFill>
              </a:rPr>
              <a:t> </a:t>
            </a:r>
            <a:r>
              <a:rPr lang="en-US" altLang="zh-Hans" dirty="0">
                <a:solidFill>
                  <a:srgbClr val="FF0000"/>
                </a:solidFill>
              </a:rPr>
              <a:t>about</a:t>
            </a:r>
            <a:r>
              <a:rPr lang="zh-Hans" altLang="en-US" dirty="0">
                <a:solidFill>
                  <a:srgbClr val="FF0000"/>
                </a:solidFill>
              </a:rPr>
              <a:t> </a:t>
            </a:r>
            <a:r>
              <a:rPr lang="en-US" altLang="zh-Hans" dirty="0">
                <a:solidFill>
                  <a:srgbClr val="FF0000"/>
                </a:solidFill>
              </a:rPr>
              <a:t>baseline</a:t>
            </a:r>
            <a:r>
              <a:rPr lang="zh-Hans" altLang="en-US" dirty="0">
                <a:solidFill>
                  <a:srgbClr val="FF0000"/>
                </a:solidFill>
              </a:rPr>
              <a:t> </a:t>
            </a:r>
            <a:r>
              <a:rPr lang="en-US" altLang="zh-Hans" dirty="0">
                <a:solidFill>
                  <a:srgbClr val="FF0000"/>
                </a:solidFill>
              </a:rPr>
              <a:t>here):</a:t>
            </a:r>
            <a:br>
              <a:rPr lang="en-US" altLang="zh-Hans" dirty="0">
                <a:solidFill>
                  <a:srgbClr val="FF0000"/>
                </a:solidFill>
              </a:rPr>
            </a:br>
            <a:br>
              <a:rPr lang="en-US" altLang="zh-Hans" dirty="0">
                <a:solidFill>
                  <a:srgbClr val="FF0000"/>
                </a:solidFill>
              </a:rPr>
            </a:br>
            <a:r>
              <a:rPr lang="en-US" altLang="zh-Hans" dirty="0">
                <a:solidFill>
                  <a:srgbClr val="FF0000"/>
                </a:solidFill>
              </a:rPr>
              <a:t>why</a:t>
            </a:r>
            <a:r>
              <a:rPr lang="zh-Hans" altLang="en-US" dirty="0">
                <a:solidFill>
                  <a:srgbClr val="FF0000"/>
                </a:solidFill>
              </a:rPr>
              <a:t> </a:t>
            </a:r>
            <a:r>
              <a:rPr lang="en-US" altLang="zh-Hans" dirty="0">
                <a:solidFill>
                  <a:srgbClr val="FF0000"/>
                </a:solidFill>
              </a:rPr>
              <a:t>not</a:t>
            </a:r>
            <a:r>
              <a:rPr lang="zh-Hans" altLang="en-US" dirty="0">
                <a:solidFill>
                  <a:srgbClr val="FF0000"/>
                </a:solidFill>
              </a:rPr>
              <a:t> </a:t>
            </a:r>
            <a:r>
              <a:rPr lang="en-US" altLang="zh-Hans" dirty="0">
                <a:solidFill>
                  <a:srgbClr val="FF0000"/>
                </a:solidFill>
              </a:rPr>
              <a:t>compare</a:t>
            </a:r>
            <a:r>
              <a:rPr lang="zh-Hans" altLang="en-US" dirty="0">
                <a:solidFill>
                  <a:srgbClr val="FF0000"/>
                </a:solidFill>
              </a:rPr>
              <a:t> </a:t>
            </a:r>
            <a:r>
              <a:rPr lang="en-US" altLang="zh-Hans" dirty="0">
                <a:solidFill>
                  <a:srgbClr val="FF0000"/>
                </a:solidFill>
              </a:rPr>
              <a:t>two</a:t>
            </a:r>
            <a:r>
              <a:rPr lang="zh-Hans" altLang="en-US" dirty="0">
                <a:solidFill>
                  <a:srgbClr val="FF0000"/>
                </a:solidFill>
              </a:rPr>
              <a:t> </a:t>
            </a:r>
            <a:r>
              <a:rPr lang="en-US" altLang="zh-Hans" dirty="0">
                <a:solidFill>
                  <a:srgbClr val="FF0000"/>
                </a:solidFill>
              </a:rPr>
              <a:t>gradients?</a:t>
            </a:r>
            <a:r>
              <a:rPr lang="zh-Hans" altLang="en-US" dirty="0">
                <a:solidFill>
                  <a:srgbClr val="FF0000"/>
                </a:solidFill>
              </a:rPr>
              <a:t> </a:t>
            </a:r>
            <a:r>
              <a:rPr lang="en-US" altLang="zh-Hans" dirty="0">
                <a:solidFill>
                  <a:srgbClr val="FF0000"/>
                </a:solidFill>
              </a:rPr>
              <a:t>–</a:t>
            </a:r>
            <a:r>
              <a:rPr lang="zh-Hans" altLang="en-US" dirty="0">
                <a:solidFill>
                  <a:srgbClr val="FF0000"/>
                </a:solidFill>
              </a:rPr>
              <a:t> </a:t>
            </a:r>
            <a:r>
              <a:rPr lang="en-US" altLang="zh-Hans" dirty="0">
                <a:solidFill>
                  <a:srgbClr val="FF0000"/>
                </a:solidFill>
              </a:rPr>
              <a:t>then</a:t>
            </a:r>
            <a:r>
              <a:rPr lang="zh-Hans" altLang="en-US" dirty="0">
                <a:solidFill>
                  <a:srgbClr val="FF0000"/>
                </a:solidFill>
              </a:rPr>
              <a:t> </a:t>
            </a:r>
            <a:r>
              <a:rPr lang="en-US" altLang="zh-Hans" dirty="0">
                <a:solidFill>
                  <a:srgbClr val="FF0000"/>
                </a:solidFill>
              </a:rPr>
              <a:t>you</a:t>
            </a:r>
            <a:r>
              <a:rPr lang="zh-Hans" altLang="en-US" dirty="0">
                <a:solidFill>
                  <a:srgbClr val="FF0000"/>
                </a:solidFill>
              </a:rPr>
              <a:t> </a:t>
            </a:r>
            <a:r>
              <a:rPr lang="en-US" altLang="zh-Hans" dirty="0">
                <a:solidFill>
                  <a:srgbClr val="FF0000"/>
                </a:solidFill>
              </a:rPr>
              <a:t>can</a:t>
            </a:r>
            <a:r>
              <a:rPr lang="zh-Hans" altLang="en-US" dirty="0">
                <a:solidFill>
                  <a:srgbClr val="FF0000"/>
                </a:solidFill>
              </a:rPr>
              <a:t> </a:t>
            </a:r>
            <a:r>
              <a:rPr lang="en-US" altLang="zh-Hans" dirty="0">
                <a:solidFill>
                  <a:srgbClr val="FF0000"/>
                </a:solidFill>
              </a:rPr>
              <a:t>see</a:t>
            </a:r>
            <a:r>
              <a:rPr lang="zh-Hans" altLang="en-US" dirty="0">
                <a:solidFill>
                  <a:srgbClr val="FF0000"/>
                </a:solidFill>
              </a:rPr>
              <a:t> </a:t>
            </a:r>
            <a:r>
              <a:rPr lang="en-US" altLang="zh-Hans" dirty="0">
                <a:solidFill>
                  <a:srgbClr val="FF0000"/>
                </a:solidFill>
              </a:rPr>
              <a:t>differences!!</a:t>
            </a:r>
          </a:p>
          <a:p>
            <a:endParaRPr lang="en-US" dirty="0">
              <a:solidFill>
                <a:srgbClr val="FF0000"/>
              </a:solidFill>
            </a:endParaRPr>
          </a:p>
        </p:txBody>
      </p:sp>
    </p:spTree>
    <p:extLst>
      <p:ext uri="{BB962C8B-B14F-4D97-AF65-F5344CB8AC3E}">
        <p14:creationId xmlns:p14="http://schemas.microsoft.com/office/powerpoint/2010/main" val="58726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D57-30E3-8049-AEE5-EDCFAC05D534}"/>
              </a:ext>
            </a:extLst>
          </p:cNvPr>
          <p:cNvSpPr>
            <a:spLocks noGrp="1"/>
          </p:cNvSpPr>
          <p:nvPr>
            <p:ph type="title"/>
          </p:nvPr>
        </p:nvSpPr>
        <p:spPr/>
        <p:txBody>
          <a:bodyPr/>
          <a:lstStyle/>
          <a:p>
            <a:r>
              <a:rPr lang="en-US" altLang="zh-Hans" dirty="0"/>
              <a:t>Gradients</a:t>
            </a:r>
            <a:r>
              <a:rPr lang="zh-Hans" altLang="en-US" dirty="0"/>
              <a:t> </a:t>
            </a:r>
            <a:r>
              <a:rPr lang="en-US" altLang="zh-Hans" dirty="0"/>
              <a:t>violates</a:t>
            </a:r>
            <a:r>
              <a:rPr lang="zh-Hans" altLang="en-US" dirty="0"/>
              <a:t> </a:t>
            </a:r>
            <a:r>
              <a:rPr lang="en-US" altLang="zh-Hans" dirty="0"/>
              <a:t>sensitivity</a:t>
            </a:r>
            <a:r>
              <a:rPr lang="zh-Hans" altLang="en-US" dirty="0"/>
              <a:t> </a:t>
            </a:r>
            <a:r>
              <a:rPr lang="en-US" altLang="zh-Hans" dirty="0"/>
              <a:t>(a)</a:t>
            </a:r>
            <a:endParaRPr lang="en-US" dirty="0"/>
          </a:p>
        </p:txBody>
      </p:sp>
      <p:pic>
        <p:nvPicPr>
          <p:cNvPr id="13" name="Picture 12">
            <a:extLst>
              <a:ext uri="{FF2B5EF4-FFF2-40B4-BE49-F238E27FC236}">
                <a16:creationId xmlns:a16="http://schemas.microsoft.com/office/drawing/2014/main" id="{9E1CD06D-3FD3-2247-AE28-8921A4A08F3F}"/>
              </a:ext>
            </a:extLst>
          </p:cNvPr>
          <p:cNvPicPr>
            <a:picLocks noChangeAspect="1"/>
          </p:cNvPicPr>
          <p:nvPr/>
        </p:nvPicPr>
        <p:blipFill>
          <a:blip r:embed="rId2"/>
          <a:stretch>
            <a:fillRect/>
          </a:stretch>
        </p:blipFill>
        <p:spPr>
          <a:xfrm>
            <a:off x="4719012" y="1219200"/>
            <a:ext cx="7472988" cy="3860800"/>
          </a:xfrm>
          <a:prstGeom prst="rect">
            <a:avLst/>
          </a:prstGeom>
        </p:spPr>
      </p:pic>
      <p:sp>
        <p:nvSpPr>
          <p:cNvPr id="15" name="Content Placeholder 14">
            <a:extLst>
              <a:ext uri="{FF2B5EF4-FFF2-40B4-BE49-F238E27FC236}">
                <a16:creationId xmlns:a16="http://schemas.microsoft.com/office/drawing/2014/main" id="{12B5366E-8A68-6447-961C-5C6376496933}"/>
              </a:ext>
            </a:extLst>
          </p:cNvPr>
          <p:cNvSpPr>
            <a:spLocks noGrp="1"/>
          </p:cNvSpPr>
          <p:nvPr>
            <p:ph idx="1"/>
          </p:nvPr>
        </p:nvSpPr>
        <p:spPr>
          <a:xfrm>
            <a:off x="361983" y="1690688"/>
            <a:ext cx="4357029" cy="4727575"/>
          </a:xfrm>
        </p:spPr>
        <p:txBody>
          <a:bodyPr>
            <a:normAutofit lnSpcReduction="10000"/>
          </a:bodyPr>
          <a:lstStyle/>
          <a:p>
            <a:r>
              <a:rPr lang="en-US" altLang="zh-Hans" dirty="0"/>
              <a:t>“</a:t>
            </a:r>
            <a:r>
              <a:rPr lang="en-US" dirty="0"/>
              <a:t>Gradient-based approaches are problematic because activation functions such as </a:t>
            </a:r>
            <a:r>
              <a:rPr lang="en-US" dirty="0" err="1"/>
              <a:t>ReLUs</a:t>
            </a:r>
            <a:r>
              <a:rPr lang="en-US" dirty="0"/>
              <a:t> have a gradient of zero when they are not firing, and yet a </a:t>
            </a:r>
            <a:r>
              <a:rPr lang="en-US" dirty="0" err="1"/>
              <a:t>ReLU</a:t>
            </a:r>
            <a:r>
              <a:rPr lang="en-US" dirty="0"/>
              <a:t> that does not fire can still carry information (Figure 1). Similarly, sigmoid or </a:t>
            </a:r>
            <a:r>
              <a:rPr lang="en-US" dirty="0" err="1"/>
              <a:t>tanh</a:t>
            </a:r>
            <a:r>
              <a:rPr lang="en-US" dirty="0"/>
              <a:t> activations are popular choices for the activation functions of gates </a:t>
            </a:r>
            <a:r>
              <a:rPr lang="en-US" altLang="zh-Hans" dirty="0"/>
              <a:t>…”</a:t>
            </a:r>
          </a:p>
        </p:txBody>
      </p:sp>
      <p:sp>
        <p:nvSpPr>
          <p:cNvPr id="16" name="TextBox 15">
            <a:extLst>
              <a:ext uri="{FF2B5EF4-FFF2-40B4-BE49-F238E27FC236}">
                <a16:creationId xmlns:a16="http://schemas.microsoft.com/office/drawing/2014/main" id="{034C8356-41AE-8348-8F30-8E3F0018366A}"/>
              </a:ext>
            </a:extLst>
          </p:cNvPr>
          <p:cNvSpPr txBox="1"/>
          <p:nvPr/>
        </p:nvSpPr>
        <p:spPr>
          <a:xfrm>
            <a:off x="5842000" y="5223933"/>
            <a:ext cx="5842000" cy="923330"/>
          </a:xfrm>
          <a:prstGeom prst="rect">
            <a:avLst/>
          </a:prstGeom>
          <a:noFill/>
        </p:spPr>
        <p:txBody>
          <a:bodyPr wrap="square" rtlCol="0">
            <a:spAutoFit/>
          </a:bodyPr>
          <a:lstStyle/>
          <a:p>
            <a:r>
              <a:rPr lang="en-US" dirty="0" err="1"/>
              <a:t>Shrikumar</a:t>
            </a:r>
            <a:r>
              <a:rPr lang="en-US" dirty="0"/>
              <a:t>, Avanti, et al. "Not just a black box: Learning important features through propagating activation differences." </a:t>
            </a:r>
            <a:r>
              <a:rPr lang="en-US" i="1" dirty="0" err="1"/>
              <a:t>arXiv</a:t>
            </a:r>
            <a:r>
              <a:rPr lang="en-US" i="1" dirty="0"/>
              <a:t> preprint arXiv:1605.01713</a:t>
            </a:r>
            <a:r>
              <a:rPr lang="en-US" dirty="0"/>
              <a:t> (2016).</a:t>
            </a:r>
          </a:p>
        </p:txBody>
      </p:sp>
      <p:sp>
        <p:nvSpPr>
          <p:cNvPr id="17" name="TextBox 16">
            <a:extLst>
              <a:ext uri="{FF2B5EF4-FFF2-40B4-BE49-F238E27FC236}">
                <a16:creationId xmlns:a16="http://schemas.microsoft.com/office/drawing/2014/main" id="{534CB236-D61D-064D-9B2B-86AE33DF5BCA}"/>
              </a:ext>
            </a:extLst>
          </p:cNvPr>
          <p:cNvSpPr txBox="1"/>
          <p:nvPr/>
        </p:nvSpPr>
        <p:spPr>
          <a:xfrm>
            <a:off x="2543078" y="6291197"/>
            <a:ext cx="7803189" cy="646331"/>
          </a:xfrm>
          <a:prstGeom prst="rect">
            <a:avLst/>
          </a:prstGeom>
          <a:noFill/>
        </p:spPr>
        <p:txBody>
          <a:bodyPr wrap="square" rtlCol="0">
            <a:spAutoFit/>
          </a:bodyPr>
          <a:lstStyle/>
          <a:p>
            <a:r>
              <a:rPr lang="en-US" altLang="zh-Hans" dirty="0">
                <a:solidFill>
                  <a:srgbClr val="FF0000"/>
                </a:solidFill>
              </a:rPr>
              <a:t>Two</a:t>
            </a:r>
            <a:r>
              <a:rPr lang="zh-Hans" altLang="en-US" dirty="0">
                <a:solidFill>
                  <a:srgbClr val="FF0000"/>
                </a:solidFill>
              </a:rPr>
              <a:t> </a:t>
            </a:r>
            <a:r>
              <a:rPr lang="en-US" altLang="zh-Hans" dirty="0">
                <a:solidFill>
                  <a:srgbClr val="FF0000"/>
                </a:solidFill>
              </a:rPr>
              <a:t>small</a:t>
            </a:r>
            <a:r>
              <a:rPr lang="zh-Hans" altLang="en-US" dirty="0">
                <a:solidFill>
                  <a:srgbClr val="FF0000"/>
                </a:solidFill>
              </a:rPr>
              <a:t> </a:t>
            </a:r>
            <a:r>
              <a:rPr lang="en-US" altLang="zh-Hans" dirty="0">
                <a:solidFill>
                  <a:srgbClr val="FF0000"/>
                </a:solidFill>
              </a:rPr>
              <a:t>questions:</a:t>
            </a:r>
            <a:r>
              <a:rPr lang="zh-Hans" altLang="en-US" dirty="0">
                <a:solidFill>
                  <a:srgbClr val="FF0000"/>
                </a:solidFill>
              </a:rPr>
              <a:t> </a:t>
            </a:r>
            <a:r>
              <a:rPr lang="en-US" altLang="zh-Hans" dirty="0">
                <a:solidFill>
                  <a:srgbClr val="FF0000"/>
                </a:solidFill>
              </a:rPr>
              <a:t>what</a:t>
            </a:r>
            <a:r>
              <a:rPr lang="zh-Hans" altLang="en-US" dirty="0">
                <a:solidFill>
                  <a:srgbClr val="FF0000"/>
                </a:solidFill>
              </a:rPr>
              <a:t> </a:t>
            </a:r>
            <a:r>
              <a:rPr lang="en-US" altLang="zh-Hans" dirty="0">
                <a:solidFill>
                  <a:srgbClr val="FF0000"/>
                </a:solidFill>
              </a:rPr>
              <a:t>is</a:t>
            </a:r>
            <a:r>
              <a:rPr lang="zh-Hans" altLang="en-US" dirty="0">
                <a:solidFill>
                  <a:srgbClr val="FF0000"/>
                </a:solidFill>
              </a:rPr>
              <a:t> </a:t>
            </a:r>
            <a:r>
              <a:rPr lang="en-US" altLang="zh-Hans" dirty="0">
                <a:solidFill>
                  <a:srgbClr val="FF0000"/>
                </a:solidFill>
              </a:rPr>
              <a:t>“firing”,</a:t>
            </a:r>
            <a:r>
              <a:rPr lang="zh-Hans" altLang="en-US" dirty="0">
                <a:solidFill>
                  <a:srgbClr val="FF0000"/>
                </a:solidFill>
              </a:rPr>
              <a:t> </a:t>
            </a:r>
            <a:r>
              <a:rPr lang="en-US" altLang="zh-Hans" dirty="0">
                <a:solidFill>
                  <a:srgbClr val="FF0000"/>
                </a:solidFill>
              </a:rPr>
              <a:t>what</a:t>
            </a:r>
            <a:r>
              <a:rPr lang="zh-Hans" altLang="en-US" dirty="0">
                <a:solidFill>
                  <a:srgbClr val="FF0000"/>
                </a:solidFill>
              </a:rPr>
              <a:t> </a:t>
            </a:r>
            <a:r>
              <a:rPr lang="en-US" altLang="zh-Hans" dirty="0">
                <a:solidFill>
                  <a:srgbClr val="FF0000"/>
                </a:solidFill>
              </a:rPr>
              <a:t>are</a:t>
            </a:r>
            <a:r>
              <a:rPr lang="zh-Hans" altLang="en-US" dirty="0">
                <a:solidFill>
                  <a:srgbClr val="FF0000"/>
                </a:solidFill>
              </a:rPr>
              <a:t> </a:t>
            </a:r>
            <a:r>
              <a:rPr lang="en-US" altLang="zh-Hans" dirty="0">
                <a:solidFill>
                  <a:srgbClr val="FF0000"/>
                </a:solidFill>
              </a:rPr>
              <a:t>“reference</a:t>
            </a:r>
            <a:r>
              <a:rPr lang="zh-Hans" altLang="en-US" dirty="0">
                <a:solidFill>
                  <a:srgbClr val="FF0000"/>
                </a:solidFill>
              </a:rPr>
              <a:t> </a:t>
            </a:r>
            <a:r>
              <a:rPr lang="en-US" altLang="zh-Hans" dirty="0">
                <a:solidFill>
                  <a:srgbClr val="FF0000"/>
                </a:solidFill>
              </a:rPr>
              <a:t>input,</a:t>
            </a:r>
            <a:r>
              <a:rPr lang="zh-Hans" altLang="en-US" dirty="0">
                <a:solidFill>
                  <a:srgbClr val="FF0000"/>
                </a:solidFill>
              </a:rPr>
              <a:t> </a:t>
            </a:r>
            <a:r>
              <a:rPr lang="en-US" altLang="zh-Hans" dirty="0">
                <a:solidFill>
                  <a:srgbClr val="FF0000"/>
                </a:solidFill>
              </a:rPr>
              <a:t>reference</a:t>
            </a:r>
            <a:r>
              <a:rPr lang="zh-Hans" altLang="en-US" dirty="0">
                <a:solidFill>
                  <a:srgbClr val="FF0000"/>
                </a:solidFill>
              </a:rPr>
              <a:t> </a:t>
            </a:r>
            <a:r>
              <a:rPr lang="en-US" altLang="zh-Hans" dirty="0">
                <a:solidFill>
                  <a:srgbClr val="FF0000"/>
                </a:solidFill>
              </a:rPr>
              <a:t>value”</a:t>
            </a:r>
            <a:r>
              <a:rPr lang="zh-Hans" altLang="en-US" dirty="0">
                <a:solidFill>
                  <a:srgbClr val="FF0000"/>
                </a:solidFill>
              </a:rPr>
              <a:t> </a:t>
            </a:r>
            <a:r>
              <a:rPr lang="en-US" altLang="zh-Hans" dirty="0">
                <a:solidFill>
                  <a:srgbClr val="FF0000"/>
                </a:solidFill>
              </a:rPr>
              <a:t>for</a:t>
            </a:r>
            <a:r>
              <a:rPr lang="zh-Hans" altLang="en-US" dirty="0">
                <a:solidFill>
                  <a:srgbClr val="FF0000"/>
                </a:solidFill>
              </a:rPr>
              <a:t> </a:t>
            </a:r>
            <a:r>
              <a:rPr lang="en-US" altLang="zh-Hans" dirty="0">
                <a:solidFill>
                  <a:srgbClr val="FF0000"/>
                </a:solidFill>
              </a:rPr>
              <a:t>neural</a:t>
            </a:r>
            <a:r>
              <a:rPr lang="zh-Hans" altLang="en-US" dirty="0">
                <a:solidFill>
                  <a:srgbClr val="FF0000"/>
                </a:solidFill>
              </a:rPr>
              <a:t> </a:t>
            </a:r>
            <a:r>
              <a:rPr lang="en-US" altLang="zh-Hans" dirty="0">
                <a:solidFill>
                  <a:srgbClr val="FF0000"/>
                </a:solidFill>
              </a:rPr>
              <a:t>activations?</a:t>
            </a:r>
            <a:endParaRPr lang="en-US" dirty="0">
              <a:solidFill>
                <a:srgbClr val="FF0000"/>
              </a:solidFill>
            </a:endParaRPr>
          </a:p>
        </p:txBody>
      </p:sp>
    </p:spTree>
    <p:extLst>
      <p:ext uri="{BB962C8B-B14F-4D97-AF65-F5344CB8AC3E}">
        <p14:creationId xmlns:p14="http://schemas.microsoft.com/office/powerpoint/2010/main" val="404429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9EB4-D56E-2147-ACAA-735657C875AD}"/>
              </a:ext>
            </a:extLst>
          </p:cNvPr>
          <p:cNvSpPr>
            <a:spLocks noGrp="1"/>
          </p:cNvSpPr>
          <p:nvPr>
            <p:ph type="title"/>
          </p:nvPr>
        </p:nvSpPr>
        <p:spPr>
          <a:xfrm>
            <a:off x="838200" y="365125"/>
            <a:ext cx="6769608" cy="1460500"/>
          </a:xfrm>
        </p:spPr>
        <p:txBody>
          <a:bodyPr/>
          <a:lstStyle/>
          <a:p>
            <a:r>
              <a:rPr lang="en-US" altLang="zh-Hans" dirty="0"/>
              <a:t>Gradients</a:t>
            </a:r>
            <a:r>
              <a:rPr lang="zh-Hans" altLang="en-US" dirty="0"/>
              <a:t> </a:t>
            </a:r>
            <a:r>
              <a:rPr lang="en-US" altLang="zh-Hans" dirty="0"/>
              <a:t>violates</a:t>
            </a:r>
            <a:r>
              <a:rPr lang="zh-Hans" altLang="en-US" dirty="0"/>
              <a:t> </a:t>
            </a:r>
            <a:r>
              <a:rPr lang="en-US" altLang="zh-Hans" dirty="0"/>
              <a:t>sensitivity</a:t>
            </a:r>
            <a:r>
              <a:rPr lang="zh-Hans" altLang="en-US" dirty="0"/>
              <a:t> </a:t>
            </a:r>
            <a:r>
              <a:rPr lang="en-US" altLang="zh-Hans" dirty="0"/>
              <a:t>(a)</a:t>
            </a:r>
            <a:endParaRPr lang="en-US" dirty="0"/>
          </a:p>
        </p:txBody>
      </p:sp>
      <p:sp>
        <p:nvSpPr>
          <p:cNvPr id="3" name="Content Placeholder 2">
            <a:extLst>
              <a:ext uri="{FF2B5EF4-FFF2-40B4-BE49-F238E27FC236}">
                <a16:creationId xmlns:a16="http://schemas.microsoft.com/office/drawing/2014/main" id="{BB45CDA4-1DE0-5746-9DB9-CBE2CB6B6A92}"/>
              </a:ext>
            </a:extLst>
          </p:cNvPr>
          <p:cNvSpPr>
            <a:spLocks noGrp="1"/>
          </p:cNvSpPr>
          <p:nvPr>
            <p:ph idx="1"/>
          </p:nvPr>
        </p:nvSpPr>
        <p:spPr>
          <a:xfrm>
            <a:off x="922441" y="2224151"/>
            <a:ext cx="5489448" cy="4355719"/>
          </a:xfrm>
        </p:spPr>
        <p:txBody>
          <a:bodyPr/>
          <a:lstStyle/>
          <a:p>
            <a:r>
              <a:rPr lang="en-US" dirty="0"/>
              <a:t>Practically, the lack of sensitivity causes gradients to focus on irrelevant features (see the “fireboat” example in Fig</a:t>
            </a:r>
            <a:r>
              <a:rPr lang="en-US" altLang="zh-Hans" dirty="0"/>
              <a:t>u</a:t>
            </a:r>
            <a:r>
              <a:rPr lang="en-US" dirty="0"/>
              <a:t>re 2). </a:t>
            </a:r>
          </a:p>
          <a:p>
            <a:endParaRPr lang="en-US" dirty="0"/>
          </a:p>
        </p:txBody>
      </p:sp>
      <p:pic>
        <p:nvPicPr>
          <p:cNvPr id="5" name="Picture 4">
            <a:extLst>
              <a:ext uri="{FF2B5EF4-FFF2-40B4-BE49-F238E27FC236}">
                <a16:creationId xmlns:a16="http://schemas.microsoft.com/office/drawing/2014/main" id="{970D6069-A0C6-914A-A536-18508C774146}"/>
              </a:ext>
            </a:extLst>
          </p:cNvPr>
          <p:cNvPicPr>
            <a:picLocks noChangeAspect="1"/>
          </p:cNvPicPr>
          <p:nvPr/>
        </p:nvPicPr>
        <p:blipFill>
          <a:blip r:embed="rId2"/>
          <a:stretch>
            <a:fillRect/>
          </a:stretch>
        </p:blipFill>
        <p:spPr>
          <a:xfrm>
            <a:off x="7557937" y="0"/>
            <a:ext cx="4634063" cy="6858000"/>
          </a:xfrm>
          <a:prstGeom prst="rect">
            <a:avLst/>
          </a:prstGeom>
        </p:spPr>
      </p:pic>
    </p:spTree>
    <p:extLst>
      <p:ext uri="{BB962C8B-B14F-4D97-AF65-F5344CB8AC3E}">
        <p14:creationId xmlns:p14="http://schemas.microsoft.com/office/powerpoint/2010/main" val="208805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FCD6-4C85-3742-8A64-4B0E4F3AECC0}"/>
              </a:ext>
            </a:extLst>
          </p:cNvPr>
          <p:cNvSpPr>
            <a:spLocks noGrp="1"/>
          </p:cNvSpPr>
          <p:nvPr>
            <p:ph type="title"/>
          </p:nvPr>
        </p:nvSpPr>
        <p:spPr/>
        <p:txBody>
          <a:bodyPr>
            <a:normAutofit/>
          </a:bodyPr>
          <a:lstStyle/>
          <a:p>
            <a:r>
              <a:rPr lang="en-US" dirty="0"/>
              <a:t>Deconvolution networks (</a:t>
            </a:r>
            <a:r>
              <a:rPr lang="en-US" dirty="0" err="1"/>
              <a:t>DeConvNets</a:t>
            </a:r>
            <a:r>
              <a:rPr lang="en-US" dirty="0"/>
              <a:t>), and Guided back-propagation violate Sensitivity(a)</a:t>
            </a:r>
          </a:p>
        </p:txBody>
      </p:sp>
      <p:sp>
        <p:nvSpPr>
          <p:cNvPr id="3" name="Content Placeholder 2">
            <a:extLst>
              <a:ext uri="{FF2B5EF4-FFF2-40B4-BE49-F238E27FC236}">
                <a16:creationId xmlns:a16="http://schemas.microsoft.com/office/drawing/2014/main" id="{5F233BD3-C6EB-F646-9A56-4280371B487A}"/>
              </a:ext>
            </a:extLst>
          </p:cNvPr>
          <p:cNvSpPr>
            <a:spLocks noGrp="1"/>
          </p:cNvSpPr>
          <p:nvPr>
            <p:ph idx="1"/>
          </p:nvPr>
        </p:nvSpPr>
        <p:spPr/>
        <p:txBody>
          <a:bodyPr/>
          <a:lstStyle/>
          <a:p>
            <a:r>
              <a:rPr lang="en-US" b="1" dirty="0"/>
              <a:t>﻿﻿Other back-propagation based approaches</a:t>
            </a:r>
            <a:r>
              <a:rPr lang="en-US" altLang="zh-Hans" b="1" dirty="0"/>
              <a:t>:</a:t>
            </a:r>
            <a:r>
              <a:rPr lang="zh-Hans" altLang="en-US" dirty="0"/>
              <a:t> </a:t>
            </a:r>
            <a:br>
              <a:rPr lang="en-US" altLang="zh-Hans" dirty="0"/>
            </a:br>
            <a:r>
              <a:rPr lang="en-US" dirty="0"/>
              <a:t>A second set of approaches</a:t>
            </a:r>
            <a:r>
              <a:rPr lang="zh-Hans" altLang="en-US" dirty="0"/>
              <a:t> </a:t>
            </a:r>
            <a:r>
              <a:rPr lang="en-US" dirty="0"/>
              <a:t>involve back-propagating the final prediction score through each layer</a:t>
            </a:r>
            <a:r>
              <a:rPr lang="zh-Hans" altLang="en-US" dirty="0"/>
              <a:t> </a:t>
            </a:r>
            <a:r>
              <a:rPr lang="en-US" dirty="0"/>
              <a:t>of the network down to the individual features.  These include</a:t>
            </a:r>
            <a:r>
              <a:rPr lang="zh-Hans" altLang="en-US" dirty="0"/>
              <a:t> </a:t>
            </a:r>
            <a:r>
              <a:rPr lang="en-US" dirty="0" err="1"/>
              <a:t>DeepLift</a:t>
            </a:r>
            <a:r>
              <a:rPr lang="zh-Hans" altLang="en-US" dirty="0"/>
              <a:t> </a:t>
            </a:r>
            <a:r>
              <a:rPr lang="en-US" altLang="zh-Hans" dirty="0"/>
              <a:t>(</a:t>
            </a:r>
            <a:r>
              <a:rPr lang="en-US" altLang="zh-Hans" dirty="0" err="1">
                <a:solidFill>
                  <a:srgbClr val="FF0000"/>
                </a:solidFill>
              </a:rPr>
              <a:t>Hengchu’s</a:t>
            </a:r>
            <a:r>
              <a:rPr lang="zh-Hans" altLang="en-US" dirty="0">
                <a:solidFill>
                  <a:srgbClr val="FF0000"/>
                </a:solidFill>
              </a:rPr>
              <a:t> </a:t>
            </a:r>
            <a:r>
              <a:rPr lang="en-US" altLang="zh-Hans" dirty="0">
                <a:solidFill>
                  <a:srgbClr val="FF0000"/>
                </a:solidFill>
              </a:rPr>
              <a:t>again</a:t>
            </a:r>
            <a:r>
              <a:rPr lang="en-US" altLang="zh-Hans" dirty="0"/>
              <a:t>)</a:t>
            </a:r>
            <a:r>
              <a:rPr lang="en-US" dirty="0"/>
              <a:t>, Layer-wise relevance propagation (LRP), </a:t>
            </a:r>
            <a:r>
              <a:rPr lang="en-US" dirty="0" err="1"/>
              <a:t>Deconvolutional</a:t>
            </a:r>
            <a:r>
              <a:rPr lang="en-US" dirty="0"/>
              <a:t> networks (</a:t>
            </a:r>
            <a:r>
              <a:rPr lang="en-US" dirty="0" err="1"/>
              <a:t>DeConvNets</a:t>
            </a:r>
            <a:r>
              <a:rPr lang="en-US" dirty="0"/>
              <a:t>),</a:t>
            </a:r>
            <a:r>
              <a:rPr lang="zh-Hans" altLang="en-US" dirty="0"/>
              <a:t> </a:t>
            </a:r>
            <a:r>
              <a:rPr lang="en-US" dirty="0"/>
              <a:t>and Guided back-propagation. These methods differ in</a:t>
            </a:r>
            <a:r>
              <a:rPr lang="zh-Hans" altLang="en-US" dirty="0"/>
              <a:t> </a:t>
            </a:r>
            <a:r>
              <a:rPr lang="en-US" dirty="0"/>
              <a:t>the specific backpropagation logic for various activation functions</a:t>
            </a:r>
            <a:r>
              <a:rPr lang="zh-Hans" altLang="en-US" dirty="0"/>
              <a:t> </a:t>
            </a:r>
            <a:r>
              <a:rPr lang="en-US" dirty="0"/>
              <a:t>(e.g., </a:t>
            </a:r>
            <a:r>
              <a:rPr lang="en-US" dirty="0" err="1"/>
              <a:t>ReLU</a:t>
            </a:r>
            <a:r>
              <a:rPr lang="en-US" dirty="0"/>
              <a:t>, </a:t>
            </a:r>
            <a:r>
              <a:rPr lang="en-US" dirty="0" err="1"/>
              <a:t>MaxPool</a:t>
            </a:r>
            <a:r>
              <a:rPr lang="en-US" dirty="0"/>
              <a:t>, etc.).</a:t>
            </a:r>
            <a:br>
              <a:rPr lang="en-US" dirty="0"/>
            </a:br>
            <a:br>
              <a:rPr lang="en-US" dirty="0"/>
            </a:br>
            <a:r>
              <a:rPr lang="en-US" altLang="zh-Hans" dirty="0">
                <a:solidFill>
                  <a:srgbClr val="FF0000"/>
                </a:solidFill>
              </a:rPr>
              <a:t>How</a:t>
            </a:r>
            <a:r>
              <a:rPr lang="zh-Hans" altLang="en-US" dirty="0">
                <a:solidFill>
                  <a:srgbClr val="FF0000"/>
                </a:solidFill>
              </a:rPr>
              <a:t> </a:t>
            </a:r>
            <a:r>
              <a:rPr lang="en-US" altLang="zh-Hans" dirty="0">
                <a:solidFill>
                  <a:srgbClr val="FF0000"/>
                </a:solidFill>
              </a:rPr>
              <a:t>different?</a:t>
            </a:r>
            <a:endParaRPr lang="en-US" dirty="0">
              <a:solidFill>
                <a:srgbClr val="FF0000"/>
              </a:solidFill>
            </a:endParaRPr>
          </a:p>
        </p:txBody>
      </p:sp>
    </p:spTree>
    <p:extLst>
      <p:ext uri="{BB962C8B-B14F-4D97-AF65-F5344CB8AC3E}">
        <p14:creationId xmlns:p14="http://schemas.microsoft.com/office/powerpoint/2010/main" val="178765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E6FC-BA47-524A-AFE8-CDB77CF73B52}"/>
              </a:ext>
            </a:extLst>
          </p:cNvPr>
          <p:cNvSpPr>
            <a:spLocks noGrp="1"/>
          </p:cNvSpPr>
          <p:nvPr>
            <p:ph type="title"/>
          </p:nvPr>
        </p:nvSpPr>
        <p:spPr/>
        <p:txBody>
          <a:bodyPr>
            <a:normAutofit/>
          </a:bodyPr>
          <a:lstStyle/>
          <a:p>
            <a:r>
              <a:rPr lang="en-US" dirty="0"/>
              <a:t>Deconvolution networks (</a:t>
            </a:r>
            <a:r>
              <a:rPr lang="en-US" dirty="0" err="1"/>
              <a:t>DeConvNets</a:t>
            </a:r>
            <a:r>
              <a:rPr lang="en-US" dirty="0"/>
              <a:t>), and Guided back-propagation violate Sensitivity(a)</a:t>
            </a:r>
          </a:p>
        </p:txBody>
      </p:sp>
      <p:sp>
        <p:nvSpPr>
          <p:cNvPr id="3" name="Content Placeholder 2">
            <a:extLst>
              <a:ext uri="{FF2B5EF4-FFF2-40B4-BE49-F238E27FC236}">
                <a16:creationId xmlns:a16="http://schemas.microsoft.com/office/drawing/2014/main" id="{12C9F991-E4DF-B643-9C13-56F2685E5CF2}"/>
              </a:ext>
            </a:extLst>
          </p:cNvPr>
          <p:cNvSpPr>
            <a:spLocks noGrp="1"/>
          </p:cNvSpPr>
          <p:nvPr>
            <p:ph idx="1"/>
          </p:nvPr>
        </p:nvSpPr>
        <p:spPr/>
        <p:txBody>
          <a:bodyPr>
            <a:normAutofit lnSpcReduction="10000"/>
          </a:bodyPr>
          <a:lstStyle/>
          <a:p>
            <a:pPr marL="0" indent="0">
              <a:buNone/>
            </a:pPr>
            <a:r>
              <a:rPr lang="en-US" dirty="0"/>
              <a:t>﻿Unfortunately, Deconvolution networks (</a:t>
            </a:r>
            <a:r>
              <a:rPr lang="en-US" dirty="0" err="1"/>
              <a:t>DeConvNets</a:t>
            </a:r>
            <a:r>
              <a:rPr lang="en-US" dirty="0"/>
              <a:t>), and</a:t>
            </a:r>
            <a:r>
              <a:rPr lang="zh-Hans" altLang="en-US" dirty="0"/>
              <a:t> </a:t>
            </a:r>
            <a:r>
              <a:rPr lang="en-US" dirty="0"/>
              <a:t>Guided back-propagation violate Sensitivity(a).</a:t>
            </a:r>
            <a:r>
              <a:rPr lang="zh-Hans" altLang="en-US" dirty="0"/>
              <a:t> </a:t>
            </a:r>
            <a:br>
              <a:rPr lang="en-US" altLang="zh-Hans" dirty="0"/>
            </a:br>
            <a:r>
              <a:rPr lang="en-US" dirty="0"/>
              <a:t>This is because these methods back-</a:t>
            </a:r>
            <a:r>
              <a:rPr lang="en-US" dirty="0" err="1"/>
              <a:t>propogate</a:t>
            </a:r>
            <a:r>
              <a:rPr lang="en-US" dirty="0"/>
              <a:t> through a </a:t>
            </a:r>
            <a:r>
              <a:rPr lang="en-US" dirty="0" err="1"/>
              <a:t>ReLU</a:t>
            </a:r>
            <a:r>
              <a:rPr lang="en-US" dirty="0"/>
              <a:t> node</a:t>
            </a:r>
            <a:r>
              <a:rPr lang="zh-Hans" altLang="en-US" dirty="0"/>
              <a:t> </a:t>
            </a:r>
            <a:r>
              <a:rPr lang="en-US" dirty="0"/>
              <a:t>only if the </a:t>
            </a:r>
            <a:r>
              <a:rPr lang="en-US" dirty="0" err="1"/>
              <a:t>ReLU</a:t>
            </a:r>
            <a:r>
              <a:rPr lang="en-US" dirty="0"/>
              <a:t> is turned on at the input. This makes the method</a:t>
            </a:r>
            <a:r>
              <a:rPr lang="zh-Hans" altLang="en-US" dirty="0"/>
              <a:t> </a:t>
            </a:r>
            <a:r>
              <a:rPr lang="en-US" dirty="0"/>
              <a:t>similar to gradients, in that, the attribution is zero for features</a:t>
            </a:r>
            <a:r>
              <a:rPr lang="zh-Hans" altLang="en-US" dirty="0"/>
              <a:t> </a:t>
            </a:r>
            <a:r>
              <a:rPr lang="en-US" dirty="0"/>
              <a:t>with zero gradient at the input despite a non-zero gradient at the</a:t>
            </a:r>
            <a:r>
              <a:rPr lang="zh-Hans" altLang="en-US" dirty="0"/>
              <a:t> </a:t>
            </a:r>
            <a:r>
              <a:rPr lang="en-US" dirty="0"/>
              <a:t>baseline. We defer the specific counterexamples to Appendix</a:t>
            </a:r>
            <a:r>
              <a:rPr lang="zh-Hans" altLang="en-US" dirty="0"/>
              <a:t> </a:t>
            </a:r>
            <a:r>
              <a:rPr lang="en-US" altLang="zh-Hans" dirty="0"/>
              <a:t>B</a:t>
            </a:r>
            <a:r>
              <a:rPr lang="en-US" dirty="0"/>
              <a:t>.</a:t>
            </a:r>
            <a:br>
              <a:rPr lang="en-US" dirty="0"/>
            </a:br>
            <a:br>
              <a:rPr lang="en-US" dirty="0"/>
            </a:br>
            <a:r>
              <a:rPr lang="en-US" altLang="zh-Hans" dirty="0">
                <a:solidFill>
                  <a:srgbClr val="FF0000"/>
                </a:solidFill>
              </a:rPr>
              <a:t>How</a:t>
            </a:r>
            <a:r>
              <a:rPr lang="zh-Hans" altLang="en-US" dirty="0">
                <a:solidFill>
                  <a:srgbClr val="FF0000"/>
                </a:solidFill>
              </a:rPr>
              <a:t> </a:t>
            </a:r>
            <a:r>
              <a:rPr lang="en-US" altLang="zh-Hans" dirty="0">
                <a:solidFill>
                  <a:srgbClr val="FF0000"/>
                </a:solidFill>
              </a:rPr>
              <a:t>different?</a:t>
            </a:r>
            <a:r>
              <a:rPr lang="zh-Hans" altLang="en-US" dirty="0">
                <a:solidFill>
                  <a:srgbClr val="FF0000"/>
                </a:solidFill>
              </a:rPr>
              <a:t> </a:t>
            </a:r>
            <a:r>
              <a:rPr lang="en-US" altLang="zh-Hans" dirty="0">
                <a:solidFill>
                  <a:srgbClr val="FF0000"/>
                </a:solidFill>
              </a:rPr>
              <a:t>At</a:t>
            </a:r>
            <a:r>
              <a:rPr lang="zh-Hans" altLang="en-US" dirty="0">
                <a:solidFill>
                  <a:srgbClr val="FF0000"/>
                </a:solidFill>
              </a:rPr>
              <a:t> </a:t>
            </a:r>
            <a:r>
              <a:rPr lang="en-US" altLang="zh-Hans" dirty="0">
                <a:solidFill>
                  <a:srgbClr val="FF0000"/>
                </a:solidFill>
              </a:rPr>
              <a:t>this</a:t>
            </a:r>
            <a:r>
              <a:rPr lang="zh-Hans" altLang="en-US" dirty="0">
                <a:solidFill>
                  <a:srgbClr val="FF0000"/>
                </a:solidFill>
              </a:rPr>
              <a:t> </a:t>
            </a:r>
            <a:r>
              <a:rPr lang="en-US" altLang="zh-Hans" dirty="0">
                <a:solidFill>
                  <a:srgbClr val="FF0000"/>
                </a:solidFill>
              </a:rPr>
              <a:t>step,</a:t>
            </a:r>
            <a:r>
              <a:rPr lang="zh-Hans" altLang="en-US" dirty="0">
                <a:solidFill>
                  <a:srgbClr val="FF0000"/>
                </a:solidFill>
              </a:rPr>
              <a:t> </a:t>
            </a:r>
            <a:r>
              <a:rPr lang="en-US" altLang="zh-Hans" dirty="0">
                <a:solidFill>
                  <a:srgbClr val="FF0000"/>
                </a:solidFill>
              </a:rPr>
              <a:t>the</a:t>
            </a:r>
            <a:r>
              <a:rPr lang="zh-Hans" altLang="en-US" dirty="0">
                <a:solidFill>
                  <a:srgbClr val="FF0000"/>
                </a:solidFill>
              </a:rPr>
              <a:t> </a:t>
            </a:r>
            <a:r>
              <a:rPr lang="en-US" altLang="zh-Hans" dirty="0">
                <a:solidFill>
                  <a:srgbClr val="FF0000"/>
                </a:solidFill>
              </a:rPr>
              <a:t>essential</a:t>
            </a:r>
            <a:r>
              <a:rPr lang="zh-Hans" altLang="en-US" dirty="0">
                <a:solidFill>
                  <a:srgbClr val="FF0000"/>
                </a:solidFill>
              </a:rPr>
              <a:t> </a:t>
            </a:r>
            <a:r>
              <a:rPr lang="en-US" altLang="zh-Hans" dirty="0">
                <a:solidFill>
                  <a:srgbClr val="FF0000"/>
                </a:solidFill>
              </a:rPr>
              <a:t>is</a:t>
            </a:r>
            <a:r>
              <a:rPr lang="zh-Hans" altLang="en-US" dirty="0">
                <a:solidFill>
                  <a:srgbClr val="FF0000"/>
                </a:solidFill>
              </a:rPr>
              <a:t> </a:t>
            </a:r>
            <a:r>
              <a:rPr lang="en-US" altLang="zh-Hans" dirty="0">
                <a:solidFill>
                  <a:srgbClr val="FF0000"/>
                </a:solidFill>
              </a:rPr>
              <a:t>the</a:t>
            </a:r>
            <a:r>
              <a:rPr lang="zh-Hans" altLang="en-US" dirty="0">
                <a:solidFill>
                  <a:srgbClr val="FF0000"/>
                </a:solidFill>
              </a:rPr>
              <a:t> </a:t>
            </a:r>
            <a:r>
              <a:rPr lang="en-US" altLang="zh-Hans" dirty="0">
                <a:solidFill>
                  <a:srgbClr val="FF0000"/>
                </a:solidFill>
              </a:rPr>
              <a:t>same</a:t>
            </a:r>
            <a:r>
              <a:rPr lang="zh-Hans" altLang="en-US" dirty="0">
                <a:solidFill>
                  <a:srgbClr val="FF0000"/>
                </a:solidFill>
              </a:rPr>
              <a:t> </a:t>
            </a:r>
            <a:r>
              <a:rPr lang="en-US" altLang="zh-Hans" dirty="0">
                <a:solidFill>
                  <a:srgbClr val="FF0000"/>
                </a:solidFill>
              </a:rPr>
              <a:t>to</a:t>
            </a:r>
            <a:r>
              <a:rPr lang="zh-Hans" altLang="en-US" dirty="0">
                <a:solidFill>
                  <a:srgbClr val="FF0000"/>
                </a:solidFill>
              </a:rPr>
              <a:t> </a:t>
            </a:r>
            <a:r>
              <a:rPr lang="en-US" altLang="zh-Hans" dirty="0">
                <a:solidFill>
                  <a:srgbClr val="FF0000"/>
                </a:solidFill>
              </a:rPr>
              <a:t>me.</a:t>
            </a:r>
            <a:br>
              <a:rPr lang="en-US" dirty="0"/>
            </a:br>
            <a:br>
              <a:rPr lang="en-US" dirty="0"/>
            </a:br>
            <a:br>
              <a:rPr lang="en-US" dirty="0"/>
            </a:br>
            <a:endParaRPr lang="en-US" dirty="0"/>
          </a:p>
        </p:txBody>
      </p:sp>
    </p:spTree>
    <p:extLst>
      <p:ext uri="{BB962C8B-B14F-4D97-AF65-F5344CB8AC3E}">
        <p14:creationId xmlns:p14="http://schemas.microsoft.com/office/powerpoint/2010/main" val="102543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6F17-CADE-374E-9834-241BF8CF4A01}"/>
              </a:ext>
            </a:extLst>
          </p:cNvPr>
          <p:cNvSpPr>
            <a:spLocks noGrp="1"/>
          </p:cNvSpPr>
          <p:nvPr>
            <p:ph type="title"/>
          </p:nvPr>
        </p:nvSpPr>
        <p:spPr/>
        <p:txBody>
          <a:bodyPr/>
          <a:lstStyle/>
          <a:p>
            <a:r>
              <a:rPr lang="en-US" altLang="zh-Hans" dirty="0" err="1"/>
              <a:t>DeepLift</a:t>
            </a:r>
            <a:r>
              <a:rPr lang="zh-Hans" altLang="en-US" dirty="0"/>
              <a:t> </a:t>
            </a:r>
            <a:r>
              <a:rPr lang="en-US" altLang="zh-Hans" dirty="0"/>
              <a:t>&amp;</a:t>
            </a:r>
            <a:r>
              <a:rPr lang="zh-Hans" altLang="en-US" dirty="0"/>
              <a:t> </a:t>
            </a:r>
            <a:r>
              <a:rPr lang="en-US" altLang="zh-Hans" dirty="0"/>
              <a:t>LRP</a:t>
            </a:r>
            <a:r>
              <a:rPr lang="zh-Hans" altLang="en-US" dirty="0"/>
              <a:t> </a:t>
            </a:r>
            <a:r>
              <a:rPr lang="en-US" altLang="zh-Hans" dirty="0"/>
              <a:t>violate</a:t>
            </a:r>
            <a:r>
              <a:rPr lang="zh-Hans" altLang="en-US" dirty="0"/>
              <a:t> </a:t>
            </a:r>
            <a:r>
              <a:rPr lang="en-US" altLang="zh-Hans" dirty="0"/>
              <a:t>a</a:t>
            </a:r>
            <a:r>
              <a:rPr lang="zh-Hans" altLang="en-US" dirty="0"/>
              <a:t> </a:t>
            </a:r>
            <a:r>
              <a:rPr lang="en-US" altLang="zh-Hans" dirty="0"/>
              <a:t>different</a:t>
            </a:r>
            <a:r>
              <a:rPr lang="zh-Hans" altLang="en-US" dirty="0"/>
              <a:t> </a:t>
            </a:r>
            <a:r>
              <a:rPr lang="en-US" altLang="zh-Hans" dirty="0"/>
              <a:t>requirement</a:t>
            </a:r>
            <a:r>
              <a:rPr lang="zh-Hans" altLang="en-US" dirty="0"/>
              <a:t> </a:t>
            </a:r>
            <a:r>
              <a:rPr lang="en-US" altLang="zh-Hans" dirty="0"/>
              <a:t>on</a:t>
            </a:r>
            <a:r>
              <a:rPr lang="zh-Hans" altLang="en-US" dirty="0"/>
              <a:t> </a:t>
            </a:r>
            <a:r>
              <a:rPr lang="en-US" altLang="zh-Hans" dirty="0"/>
              <a:t>attribution</a:t>
            </a:r>
            <a:r>
              <a:rPr lang="zh-Hans" altLang="en-US" dirty="0"/>
              <a:t> </a:t>
            </a:r>
            <a:r>
              <a:rPr lang="en-US" altLang="zh-Hans" dirty="0"/>
              <a:t>methods	</a:t>
            </a:r>
            <a:endParaRPr lang="en-US" dirty="0"/>
          </a:p>
        </p:txBody>
      </p:sp>
      <p:sp>
        <p:nvSpPr>
          <p:cNvPr id="3" name="Content Placeholder 2">
            <a:extLst>
              <a:ext uri="{FF2B5EF4-FFF2-40B4-BE49-F238E27FC236}">
                <a16:creationId xmlns:a16="http://schemas.microsoft.com/office/drawing/2014/main" id="{63323518-E043-4542-8D36-5E60196FDBE4}"/>
              </a:ext>
            </a:extLst>
          </p:cNvPr>
          <p:cNvSpPr>
            <a:spLocks noGrp="1"/>
          </p:cNvSpPr>
          <p:nvPr>
            <p:ph idx="1"/>
          </p:nvPr>
        </p:nvSpPr>
        <p:spPr/>
        <p:txBody>
          <a:bodyPr/>
          <a:lstStyle/>
          <a:p>
            <a:r>
              <a:rPr lang="en-US" dirty="0"/>
              <a:t>﻿Methods like </a:t>
            </a:r>
            <a:r>
              <a:rPr lang="en-US" dirty="0" err="1"/>
              <a:t>DeepLift</a:t>
            </a:r>
            <a:r>
              <a:rPr lang="en-US" dirty="0"/>
              <a:t> and LRP tackle the </a:t>
            </a:r>
            <a:r>
              <a:rPr lang="en-US" dirty="0" err="1"/>
              <a:t>Se﻿nsitivity</a:t>
            </a:r>
            <a:r>
              <a:rPr lang="en-US" dirty="0"/>
              <a:t> issue by</a:t>
            </a:r>
            <a:r>
              <a:rPr lang="zh-Hans" altLang="en-US" dirty="0"/>
              <a:t> </a:t>
            </a:r>
            <a:r>
              <a:rPr lang="en-US" dirty="0"/>
              <a:t>employing a </a:t>
            </a:r>
            <a:r>
              <a:rPr lang="en-US" u="sng" dirty="0"/>
              <a:t>baseline</a:t>
            </a:r>
            <a:r>
              <a:rPr lang="en-US" dirty="0"/>
              <a:t>, and in some sense try to compute ``</a:t>
            </a:r>
            <a:r>
              <a:rPr lang="en-US" u="sng" dirty="0"/>
              <a:t>discrete</a:t>
            </a:r>
            <a:r>
              <a:rPr lang="zh-Hans" altLang="en-US" u="sng" dirty="0"/>
              <a:t> </a:t>
            </a:r>
            <a:r>
              <a:rPr lang="en-US" u="sng" dirty="0"/>
              <a:t>gradients</a:t>
            </a:r>
            <a:r>
              <a:rPr lang="en-US" dirty="0"/>
              <a:t>‘’ instead of (</a:t>
            </a:r>
            <a:r>
              <a:rPr lang="en-US" dirty="0" err="1"/>
              <a:t>instantaeneous</a:t>
            </a:r>
            <a:r>
              <a:rPr lang="en-US" dirty="0"/>
              <a:t>) gradients at the input.</a:t>
            </a:r>
            <a:r>
              <a:rPr lang="zh-Hans" altLang="en-US" dirty="0"/>
              <a:t> </a:t>
            </a:r>
            <a:r>
              <a:rPr lang="en-US" dirty="0"/>
              <a:t>(The two methods differ in the specifics of how they compute the discrete gradient).</a:t>
            </a:r>
            <a:r>
              <a:rPr lang="zh-Hans" altLang="en-US" dirty="0"/>
              <a:t> </a:t>
            </a:r>
            <a:br>
              <a:rPr lang="en-US" altLang="zh-Hans" dirty="0"/>
            </a:br>
            <a:r>
              <a:rPr lang="en-US" dirty="0"/>
              <a:t>But the idea is that </a:t>
            </a:r>
            <a:r>
              <a:rPr lang="en-US" u="sng" dirty="0"/>
              <a:t>a large, discrete step</a:t>
            </a:r>
            <a:r>
              <a:rPr lang="zh-Hans" altLang="en-US" dirty="0"/>
              <a:t> </a:t>
            </a:r>
            <a:r>
              <a:rPr lang="en-US" altLang="zh-Hans" dirty="0"/>
              <a:t>w</a:t>
            </a:r>
            <a:r>
              <a:rPr lang="en-US" dirty="0"/>
              <a:t>ill avoid flat regions, avoiding a</a:t>
            </a:r>
            <a:r>
              <a:rPr lang="zh-Hans" altLang="en-US" dirty="0"/>
              <a:t> </a:t>
            </a:r>
            <a:r>
              <a:rPr lang="en-US" dirty="0"/>
              <a:t>breakage of sensitivity.  Unfortunately, these methods violate a</a:t>
            </a:r>
            <a:r>
              <a:rPr lang="zh-Hans" altLang="en-US" dirty="0"/>
              <a:t> </a:t>
            </a:r>
            <a:r>
              <a:rPr lang="en-US" dirty="0"/>
              <a:t>different requirement on attribution methods.</a:t>
            </a:r>
            <a:br>
              <a:rPr lang="en-US" dirty="0"/>
            </a:br>
            <a:br>
              <a:rPr lang="en-US" dirty="0"/>
            </a:br>
            <a:r>
              <a:rPr lang="en-US" altLang="zh-Hans" dirty="0">
                <a:solidFill>
                  <a:srgbClr val="FF0000"/>
                </a:solidFill>
              </a:rPr>
              <a:t>What</a:t>
            </a:r>
            <a:r>
              <a:rPr lang="zh-Hans" altLang="en-US" dirty="0">
                <a:solidFill>
                  <a:srgbClr val="FF0000"/>
                </a:solidFill>
              </a:rPr>
              <a:t> </a:t>
            </a:r>
            <a:r>
              <a:rPr lang="en-US" altLang="zh-Hans" dirty="0">
                <a:solidFill>
                  <a:srgbClr val="FF0000"/>
                </a:solidFill>
              </a:rPr>
              <a:t>is</a:t>
            </a:r>
            <a:r>
              <a:rPr lang="zh-Hans" altLang="en-US" dirty="0">
                <a:solidFill>
                  <a:srgbClr val="FF0000"/>
                </a:solidFill>
              </a:rPr>
              <a:t> </a:t>
            </a:r>
            <a:r>
              <a:rPr lang="en-US" altLang="zh-Hans" dirty="0">
                <a:solidFill>
                  <a:srgbClr val="FF0000"/>
                </a:solidFill>
              </a:rPr>
              <a:t>“a</a:t>
            </a:r>
            <a:r>
              <a:rPr lang="zh-Hans" altLang="en-US" dirty="0">
                <a:solidFill>
                  <a:srgbClr val="FF0000"/>
                </a:solidFill>
              </a:rPr>
              <a:t> </a:t>
            </a:r>
            <a:r>
              <a:rPr lang="en-US" altLang="zh-Hans" dirty="0">
                <a:solidFill>
                  <a:srgbClr val="FF0000"/>
                </a:solidFill>
              </a:rPr>
              <a:t>different</a:t>
            </a:r>
            <a:r>
              <a:rPr lang="zh-Hans" altLang="en-US" dirty="0">
                <a:solidFill>
                  <a:srgbClr val="FF0000"/>
                </a:solidFill>
              </a:rPr>
              <a:t> </a:t>
            </a:r>
            <a:r>
              <a:rPr lang="en-US" altLang="zh-Hans" dirty="0">
                <a:solidFill>
                  <a:srgbClr val="FF0000"/>
                </a:solidFill>
              </a:rPr>
              <a:t>requirement</a:t>
            </a:r>
            <a:r>
              <a:rPr lang="zh-Hans" altLang="en-US" dirty="0">
                <a:solidFill>
                  <a:srgbClr val="FF0000"/>
                </a:solidFill>
              </a:rPr>
              <a:t> </a:t>
            </a:r>
            <a:r>
              <a:rPr lang="en-US" altLang="zh-Hans" dirty="0">
                <a:solidFill>
                  <a:srgbClr val="FF0000"/>
                </a:solidFill>
              </a:rPr>
              <a:t>on</a:t>
            </a:r>
            <a:r>
              <a:rPr lang="zh-Hans" altLang="en-US" dirty="0">
                <a:solidFill>
                  <a:srgbClr val="FF0000"/>
                </a:solidFill>
              </a:rPr>
              <a:t> </a:t>
            </a:r>
            <a:r>
              <a:rPr lang="en-US" altLang="zh-Hans" dirty="0">
                <a:solidFill>
                  <a:srgbClr val="FF0000"/>
                </a:solidFill>
              </a:rPr>
              <a:t>attribution</a:t>
            </a:r>
            <a:r>
              <a:rPr lang="zh-Hans" altLang="en-US" dirty="0">
                <a:solidFill>
                  <a:srgbClr val="FF0000"/>
                </a:solidFill>
              </a:rPr>
              <a:t> </a:t>
            </a:r>
            <a:r>
              <a:rPr lang="en-US" altLang="zh-Hans" dirty="0">
                <a:solidFill>
                  <a:srgbClr val="FF0000"/>
                </a:solidFill>
              </a:rPr>
              <a:t>methods”?</a:t>
            </a:r>
            <a:r>
              <a:rPr lang="zh-Hans" altLang="en-US" dirty="0">
                <a:solidFill>
                  <a:srgbClr val="FF0000"/>
                </a:solidFill>
              </a:rPr>
              <a:t> </a:t>
            </a:r>
            <a:r>
              <a:rPr lang="en-US" altLang="zh-Hans" dirty="0">
                <a:solidFill>
                  <a:srgbClr val="FF0000"/>
                </a:solidFill>
              </a:rPr>
              <a:t>N</a:t>
            </a:r>
            <a:r>
              <a:rPr lang="en-US" altLang="zh-Hans" dirty="0"/>
              <a:t>ext</a:t>
            </a:r>
            <a:r>
              <a:rPr lang="zh-Hans" altLang="en-US" dirty="0"/>
              <a:t> </a:t>
            </a:r>
            <a:r>
              <a:rPr lang="en-US" altLang="zh-Hans" dirty="0"/>
              <a:t>axiom:</a:t>
            </a:r>
            <a:r>
              <a:rPr lang="zh-Hans" altLang="en-US" dirty="0"/>
              <a:t> </a:t>
            </a:r>
            <a:r>
              <a:rPr lang="en-US" altLang="zh-Hans" dirty="0"/>
              <a:t>implementation</a:t>
            </a:r>
            <a:r>
              <a:rPr lang="zh-Hans" altLang="en-US" dirty="0"/>
              <a:t> </a:t>
            </a:r>
            <a:r>
              <a:rPr lang="en-US" altLang="zh-Hans" dirty="0"/>
              <a:t>invariance</a:t>
            </a:r>
            <a:r>
              <a:rPr lang="en-US" dirty="0"/>
              <a:t>.</a:t>
            </a:r>
            <a:endParaRPr lang="en-US" dirty="0">
              <a:solidFill>
                <a:srgbClr val="FF0000"/>
              </a:solidFill>
            </a:endParaRPr>
          </a:p>
        </p:txBody>
      </p:sp>
    </p:spTree>
    <p:extLst>
      <p:ext uri="{BB962C8B-B14F-4D97-AF65-F5344CB8AC3E}">
        <p14:creationId xmlns:p14="http://schemas.microsoft.com/office/powerpoint/2010/main" val="424224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37D6-9DE8-AD43-910E-D3DFFB07EBF8}"/>
              </a:ext>
            </a:extLst>
          </p:cNvPr>
          <p:cNvSpPr>
            <a:spLocks noGrp="1"/>
          </p:cNvSpPr>
          <p:nvPr>
            <p:ph type="title"/>
          </p:nvPr>
        </p:nvSpPr>
        <p:spPr/>
        <p:txBody>
          <a:bodyPr/>
          <a:lstStyle/>
          <a:p>
            <a:r>
              <a:rPr lang="en-US" altLang="zh-Hans" dirty="0"/>
              <a:t>Axiom:</a:t>
            </a:r>
            <a:r>
              <a:rPr lang="zh-Hans" altLang="en-US" dirty="0"/>
              <a:t> </a:t>
            </a:r>
            <a:r>
              <a:rPr lang="en-US" altLang="zh-Hans" dirty="0"/>
              <a:t>implementation</a:t>
            </a:r>
            <a:r>
              <a:rPr lang="zh-Hans" altLang="en-US" dirty="0"/>
              <a:t> </a:t>
            </a:r>
            <a:r>
              <a:rPr lang="en-US" altLang="zh-Hans" dirty="0"/>
              <a:t>invariance</a:t>
            </a:r>
            <a:endParaRPr lang="en-US" dirty="0"/>
          </a:p>
        </p:txBody>
      </p:sp>
      <p:sp>
        <p:nvSpPr>
          <p:cNvPr id="3" name="Content Placeholder 2">
            <a:extLst>
              <a:ext uri="{FF2B5EF4-FFF2-40B4-BE49-F238E27FC236}">
                <a16:creationId xmlns:a16="http://schemas.microsoft.com/office/drawing/2014/main" id="{DDF59FF9-3D9A-0A43-87EF-382B14B3BB9D}"/>
              </a:ext>
            </a:extLst>
          </p:cNvPr>
          <p:cNvSpPr>
            <a:spLocks noGrp="1"/>
          </p:cNvSpPr>
          <p:nvPr>
            <p:ph idx="1"/>
          </p:nvPr>
        </p:nvSpPr>
        <p:spPr/>
        <p:txBody>
          <a:bodyPr>
            <a:normAutofit lnSpcReduction="10000"/>
          </a:bodyPr>
          <a:lstStyle/>
          <a:p>
            <a:r>
              <a:rPr lang="en-US" dirty="0"/>
              <a:t>﻿Two networks are </a:t>
            </a:r>
            <a:r>
              <a:rPr lang="en-US" b="1" i="1" dirty="0"/>
              <a:t>functionally</a:t>
            </a:r>
            <a:r>
              <a:rPr lang="zh-Hans" altLang="en-US" b="1" i="1" dirty="0"/>
              <a:t> </a:t>
            </a:r>
            <a:r>
              <a:rPr lang="en-US" b="1" i="1" dirty="0"/>
              <a:t>equivalent</a:t>
            </a:r>
            <a:r>
              <a:rPr lang="en-US" dirty="0"/>
              <a:t> if their outputs are equal for all inputs, despite</a:t>
            </a:r>
            <a:r>
              <a:rPr lang="zh-Hans" altLang="en-US" dirty="0"/>
              <a:t> </a:t>
            </a:r>
            <a:r>
              <a:rPr lang="en-US" dirty="0"/>
              <a:t>having very different implementations. Attribution</a:t>
            </a:r>
            <a:r>
              <a:rPr lang="zh-Hans" altLang="en-US" dirty="0"/>
              <a:t> </a:t>
            </a:r>
            <a:r>
              <a:rPr lang="en-US" dirty="0"/>
              <a:t>methods should satisfy </a:t>
            </a:r>
            <a:r>
              <a:rPr lang="en-US" b="1" i="1" dirty="0"/>
              <a:t>Implementation Invariance</a:t>
            </a:r>
            <a:r>
              <a:rPr lang="en-US" dirty="0"/>
              <a:t>, i.e., the</a:t>
            </a:r>
            <a:r>
              <a:rPr lang="zh-Hans" altLang="en-US" dirty="0"/>
              <a:t> </a:t>
            </a:r>
            <a:r>
              <a:rPr lang="en-US" dirty="0"/>
              <a:t>attributions are always identical for two functionally equivalent</a:t>
            </a:r>
            <a:r>
              <a:rPr lang="zh-Hans" altLang="en-US" dirty="0"/>
              <a:t> </a:t>
            </a:r>
            <a:r>
              <a:rPr lang="en-US" dirty="0"/>
              <a:t>networks. </a:t>
            </a:r>
            <a:br>
              <a:rPr lang="en-US" dirty="0"/>
            </a:br>
            <a:r>
              <a:rPr lang="en-US" altLang="zh-Hans" dirty="0">
                <a:solidFill>
                  <a:srgbClr val="FF0000"/>
                </a:solidFill>
              </a:rPr>
              <a:t>Any</a:t>
            </a:r>
            <a:r>
              <a:rPr lang="zh-Hans" altLang="en-US" dirty="0">
                <a:solidFill>
                  <a:srgbClr val="FF0000"/>
                </a:solidFill>
              </a:rPr>
              <a:t> </a:t>
            </a:r>
            <a:r>
              <a:rPr lang="en-US" altLang="zh-Hans" dirty="0">
                <a:solidFill>
                  <a:srgbClr val="FF0000"/>
                </a:solidFill>
              </a:rPr>
              <a:t>practically</a:t>
            </a:r>
            <a:r>
              <a:rPr lang="zh-Hans" altLang="en-US" dirty="0">
                <a:solidFill>
                  <a:srgbClr val="FF0000"/>
                </a:solidFill>
              </a:rPr>
              <a:t> </a:t>
            </a:r>
            <a:r>
              <a:rPr lang="en-US" altLang="zh-Hans" dirty="0">
                <a:solidFill>
                  <a:srgbClr val="FF0000"/>
                </a:solidFill>
              </a:rPr>
              <a:t>nontrivial</a:t>
            </a:r>
            <a:r>
              <a:rPr lang="zh-Hans" altLang="en-US" dirty="0">
                <a:solidFill>
                  <a:srgbClr val="FF0000"/>
                </a:solidFill>
              </a:rPr>
              <a:t> </a:t>
            </a:r>
            <a:r>
              <a:rPr lang="en-US" altLang="zh-Hans" dirty="0">
                <a:solidFill>
                  <a:srgbClr val="FF0000"/>
                </a:solidFill>
              </a:rPr>
              <a:t>example</a:t>
            </a:r>
            <a:r>
              <a:rPr lang="zh-Hans" altLang="en-US" dirty="0">
                <a:solidFill>
                  <a:srgbClr val="FF0000"/>
                </a:solidFill>
              </a:rPr>
              <a:t> </a:t>
            </a:r>
            <a:r>
              <a:rPr lang="en-US" altLang="zh-Hans" dirty="0">
                <a:solidFill>
                  <a:srgbClr val="FF0000"/>
                </a:solidFill>
              </a:rPr>
              <a:t>of</a:t>
            </a:r>
            <a:r>
              <a:rPr lang="zh-Hans" altLang="en-US" dirty="0">
                <a:solidFill>
                  <a:srgbClr val="FF0000"/>
                </a:solidFill>
              </a:rPr>
              <a:t> </a:t>
            </a:r>
            <a:r>
              <a:rPr lang="en-US" altLang="zh-Hans" dirty="0">
                <a:solidFill>
                  <a:srgbClr val="FF0000"/>
                </a:solidFill>
              </a:rPr>
              <a:t>a</a:t>
            </a:r>
            <a:r>
              <a:rPr lang="zh-Hans" altLang="en-US" dirty="0">
                <a:solidFill>
                  <a:srgbClr val="FF0000"/>
                </a:solidFill>
              </a:rPr>
              <a:t> </a:t>
            </a:r>
            <a:r>
              <a:rPr lang="en-US" altLang="zh-Hans" dirty="0">
                <a:solidFill>
                  <a:srgbClr val="FF0000"/>
                </a:solidFill>
              </a:rPr>
              <a:t>pair</a:t>
            </a:r>
            <a:r>
              <a:rPr lang="zh-Hans" altLang="en-US" dirty="0">
                <a:solidFill>
                  <a:srgbClr val="FF0000"/>
                </a:solidFill>
              </a:rPr>
              <a:t> </a:t>
            </a:r>
            <a:r>
              <a:rPr lang="en-US" altLang="zh-Hans" dirty="0">
                <a:solidFill>
                  <a:srgbClr val="FF0000"/>
                </a:solidFill>
              </a:rPr>
              <a:t>of</a:t>
            </a:r>
            <a:r>
              <a:rPr lang="zh-Hans" altLang="en-US" dirty="0">
                <a:solidFill>
                  <a:srgbClr val="FF0000"/>
                </a:solidFill>
              </a:rPr>
              <a:t> </a:t>
            </a:r>
            <a:r>
              <a:rPr lang="en-US" altLang="zh-Hans" dirty="0">
                <a:solidFill>
                  <a:srgbClr val="FF0000"/>
                </a:solidFill>
              </a:rPr>
              <a:t>two</a:t>
            </a:r>
            <a:r>
              <a:rPr lang="zh-Hans" altLang="en-US" dirty="0">
                <a:solidFill>
                  <a:srgbClr val="FF0000"/>
                </a:solidFill>
              </a:rPr>
              <a:t> </a:t>
            </a:r>
            <a:r>
              <a:rPr lang="en-US" altLang="zh-Hans" dirty="0">
                <a:solidFill>
                  <a:srgbClr val="FF0000"/>
                </a:solidFill>
              </a:rPr>
              <a:t>functionally</a:t>
            </a:r>
            <a:r>
              <a:rPr lang="zh-Hans" altLang="en-US" dirty="0">
                <a:solidFill>
                  <a:srgbClr val="FF0000"/>
                </a:solidFill>
              </a:rPr>
              <a:t> </a:t>
            </a:r>
            <a:r>
              <a:rPr lang="en-US" altLang="zh-Hans" dirty="0">
                <a:solidFill>
                  <a:srgbClr val="FF0000"/>
                </a:solidFill>
              </a:rPr>
              <a:t>equivalent</a:t>
            </a:r>
            <a:r>
              <a:rPr lang="zh-Hans" altLang="en-US" dirty="0">
                <a:solidFill>
                  <a:srgbClr val="FF0000"/>
                </a:solidFill>
              </a:rPr>
              <a:t> </a:t>
            </a:r>
            <a:r>
              <a:rPr lang="en-US" altLang="zh-Hans" dirty="0">
                <a:solidFill>
                  <a:srgbClr val="FF0000"/>
                </a:solidFill>
              </a:rPr>
              <a:t>networks?</a:t>
            </a:r>
            <a:br>
              <a:rPr lang="en-US" altLang="zh-Hans" dirty="0">
                <a:solidFill>
                  <a:srgbClr val="FF0000"/>
                </a:solidFill>
              </a:rPr>
            </a:br>
            <a:r>
              <a:rPr lang="zh-Hans" altLang="en-US" dirty="0">
                <a:solidFill>
                  <a:srgbClr val="FF0000"/>
                </a:solidFill>
              </a:rPr>
              <a:t> </a:t>
            </a:r>
            <a:br>
              <a:rPr lang="en-US" dirty="0">
                <a:solidFill>
                  <a:srgbClr val="FF0000"/>
                </a:solidFill>
              </a:rPr>
            </a:br>
            <a:r>
              <a:rPr lang="en-US" dirty="0"/>
              <a:t>To motivate this, notice that attribution can be</a:t>
            </a:r>
            <a:r>
              <a:rPr lang="zh-Hans" altLang="en-US" dirty="0"/>
              <a:t> </a:t>
            </a:r>
            <a:r>
              <a:rPr lang="en-US" dirty="0"/>
              <a:t>colloquially defined as assigning the blame (or credit) for the</a:t>
            </a:r>
            <a:r>
              <a:rPr lang="zh-Hans" altLang="en-US" dirty="0"/>
              <a:t> </a:t>
            </a:r>
            <a:r>
              <a:rPr lang="en-US" dirty="0"/>
              <a:t>output to the input features. Such a definition does not refer to</a:t>
            </a:r>
            <a:r>
              <a:rPr lang="zh-Hans" altLang="en-US" dirty="0"/>
              <a:t> </a:t>
            </a:r>
            <a:r>
              <a:rPr lang="en-US" dirty="0"/>
              <a:t>implementation details.</a:t>
            </a:r>
            <a:br>
              <a:rPr lang="en-US" dirty="0"/>
            </a:br>
            <a:r>
              <a:rPr lang="en-US" altLang="zh-Hans" dirty="0">
                <a:solidFill>
                  <a:srgbClr val="FF0000"/>
                </a:solidFill>
              </a:rPr>
              <a:t>Colloquially/</a:t>
            </a:r>
            <a:r>
              <a:rPr lang="zh-Hans" altLang="en-US" dirty="0">
                <a:solidFill>
                  <a:srgbClr val="FF0000"/>
                </a:solidFill>
              </a:rPr>
              <a:t> </a:t>
            </a:r>
            <a:r>
              <a:rPr lang="en-US" altLang="zh-Hans" dirty="0" err="1">
                <a:solidFill>
                  <a:srgbClr val="FF0000"/>
                </a:solidFill>
              </a:rPr>
              <a:t>heursically</a:t>
            </a:r>
            <a:r>
              <a:rPr lang="zh-Hans" altLang="en-US" dirty="0">
                <a:solidFill>
                  <a:srgbClr val="FF0000"/>
                </a:solidFill>
              </a:rPr>
              <a:t> </a:t>
            </a:r>
            <a:r>
              <a:rPr lang="en-US" altLang="zh-Hans" dirty="0">
                <a:solidFill>
                  <a:srgbClr val="FF0000"/>
                </a:solidFill>
              </a:rPr>
              <a:t>–</a:t>
            </a:r>
            <a:r>
              <a:rPr lang="zh-Hans" altLang="en-US" dirty="0">
                <a:solidFill>
                  <a:srgbClr val="FF0000"/>
                </a:solidFill>
              </a:rPr>
              <a:t> </a:t>
            </a:r>
            <a:r>
              <a:rPr lang="en-US" altLang="zh-Hans" dirty="0">
                <a:solidFill>
                  <a:srgbClr val="FF0000"/>
                </a:solidFill>
              </a:rPr>
              <a:t>might</a:t>
            </a:r>
            <a:r>
              <a:rPr lang="zh-Hans" altLang="en-US" dirty="0">
                <a:solidFill>
                  <a:srgbClr val="FF0000"/>
                </a:solidFill>
              </a:rPr>
              <a:t> </a:t>
            </a:r>
            <a:r>
              <a:rPr lang="en-US" altLang="zh-Hans" dirty="0">
                <a:solidFill>
                  <a:srgbClr val="FF0000"/>
                </a:solidFill>
              </a:rPr>
              <a:t>can</a:t>
            </a:r>
            <a:r>
              <a:rPr lang="zh-Hans" altLang="en-US" dirty="0">
                <a:solidFill>
                  <a:srgbClr val="FF0000"/>
                </a:solidFill>
              </a:rPr>
              <a:t> </a:t>
            </a:r>
            <a:r>
              <a:rPr lang="en-US" altLang="zh-Hans" dirty="0">
                <a:solidFill>
                  <a:srgbClr val="FF0000"/>
                </a:solidFill>
              </a:rPr>
              <a:t>be</a:t>
            </a:r>
            <a:r>
              <a:rPr lang="zh-Hans" altLang="en-US" dirty="0">
                <a:solidFill>
                  <a:srgbClr val="FF0000"/>
                </a:solidFill>
              </a:rPr>
              <a:t> </a:t>
            </a:r>
            <a:r>
              <a:rPr lang="en-US" altLang="zh-Hans" dirty="0">
                <a:solidFill>
                  <a:srgbClr val="FF0000"/>
                </a:solidFill>
              </a:rPr>
              <a:t>formulated</a:t>
            </a:r>
            <a:r>
              <a:rPr lang="zh-Hans" altLang="en-US" dirty="0">
                <a:solidFill>
                  <a:srgbClr val="FF0000"/>
                </a:solidFill>
              </a:rPr>
              <a:t> </a:t>
            </a:r>
            <a:r>
              <a:rPr lang="en-US" altLang="zh-Hans" dirty="0">
                <a:solidFill>
                  <a:srgbClr val="FF0000"/>
                </a:solidFill>
              </a:rPr>
              <a:t>better</a:t>
            </a:r>
            <a:endParaRPr lang="en-US" dirty="0">
              <a:solidFill>
                <a:srgbClr val="FF0000"/>
              </a:solidFill>
            </a:endParaRPr>
          </a:p>
        </p:txBody>
      </p:sp>
    </p:spTree>
    <p:extLst>
      <p:ext uri="{BB962C8B-B14F-4D97-AF65-F5344CB8AC3E}">
        <p14:creationId xmlns:p14="http://schemas.microsoft.com/office/powerpoint/2010/main" val="379648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7FD6-68D3-A443-BCC1-5F37E2A3D3F9}"/>
              </a:ext>
            </a:extLst>
          </p:cNvPr>
          <p:cNvSpPr>
            <a:spLocks noGrp="1"/>
          </p:cNvSpPr>
          <p:nvPr>
            <p:ph type="title"/>
          </p:nvPr>
        </p:nvSpPr>
        <p:spPr/>
        <p:txBody>
          <a:bodyPr/>
          <a:lstStyle/>
          <a:p>
            <a:r>
              <a:rPr lang="en-US" altLang="zh-Hans" dirty="0" err="1"/>
              <a:t>DeepLift</a:t>
            </a:r>
            <a:r>
              <a:rPr lang="zh-Hans" altLang="en-US" dirty="0"/>
              <a:t> </a:t>
            </a:r>
            <a:r>
              <a:rPr lang="en-US" altLang="zh-Hans" dirty="0"/>
              <a:t>and</a:t>
            </a:r>
            <a:r>
              <a:rPr lang="zh-Hans" altLang="en-US" dirty="0"/>
              <a:t> </a:t>
            </a:r>
            <a:r>
              <a:rPr lang="en-US" altLang="zh-Hans" dirty="0"/>
              <a:t>LRP</a:t>
            </a:r>
            <a:r>
              <a:rPr lang="zh-Hans" altLang="en-US" dirty="0"/>
              <a:t> </a:t>
            </a:r>
            <a:r>
              <a:rPr lang="en-US" altLang="zh-Hans" dirty="0"/>
              <a:t>violate</a:t>
            </a:r>
            <a:r>
              <a:rPr lang="zh-Hans" altLang="en-US" dirty="0"/>
              <a:t> </a:t>
            </a:r>
            <a:r>
              <a:rPr lang="en-US" altLang="zh-Hans" dirty="0"/>
              <a:t>Axiom</a:t>
            </a:r>
            <a:r>
              <a:rPr lang="zh-Hans" altLang="en-US" dirty="0"/>
              <a:t> </a:t>
            </a:r>
            <a:r>
              <a:rPr lang="en-US" altLang="zh-Hans" dirty="0"/>
              <a:t>2</a:t>
            </a:r>
            <a:endParaRPr lang="en-US" dirty="0"/>
          </a:p>
        </p:txBody>
      </p:sp>
      <p:pic>
        <p:nvPicPr>
          <p:cNvPr id="5" name="Content Placeholder 4">
            <a:extLst>
              <a:ext uri="{FF2B5EF4-FFF2-40B4-BE49-F238E27FC236}">
                <a16:creationId xmlns:a16="http://schemas.microsoft.com/office/drawing/2014/main" id="{782A1AE1-E865-0A4E-A1BE-5DE09C26FFCE}"/>
              </a:ext>
            </a:extLst>
          </p:cNvPr>
          <p:cNvPicPr>
            <a:picLocks noGrp="1" noChangeAspect="1"/>
          </p:cNvPicPr>
          <p:nvPr>
            <p:ph idx="1"/>
          </p:nvPr>
        </p:nvPicPr>
        <p:blipFill>
          <a:blip r:embed="rId2"/>
          <a:stretch>
            <a:fillRect/>
          </a:stretch>
        </p:blipFill>
        <p:spPr>
          <a:xfrm>
            <a:off x="291304" y="1568449"/>
            <a:ext cx="10752934" cy="5033951"/>
          </a:xfrm>
        </p:spPr>
      </p:pic>
    </p:spTree>
    <p:extLst>
      <p:ext uri="{BB962C8B-B14F-4D97-AF65-F5344CB8AC3E}">
        <p14:creationId xmlns:p14="http://schemas.microsoft.com/office/powerpoint/2010/main" val="3046704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B0AC-3087-1841-AEDC-CD4733083417}"/>
              </a:ext>
            </a:extLst>
          </p:cNvPr>
          <p:cNvSpPr>
            <a:spLocks noGrp="1"/>
          </p:cNvSpPr>
          <p:nvPr>
            <p:ph type="title"/>
          </p:nvPr>
        </p:nvSpPr>
        <p:spPr/>
        <p:txBody>
          <a:bodyPr/>
          <a:lstStyle/>
          <a:p>
            <a:r>
              <a:rPr lang="en-US" altLang="zh-Hans" dirty="0" err="1"/>
              <a:t>DeepLift</a:t>
            </a:r>
            <a:r>
              <a:rPr lang="zh-Hans" altLang="en-US" dirty="0"/>
              <a:t> </a:t>
            </a:r>
            <a:r>
              <a:rPr lang="en-US" altLang="zh-Hans" dirty="0"/>
              <a:t>and</a:t>
            </a:r>
            <a:r>
              <a:rPr lang="zh-Hans" altLang="en-US" dirty="0"/>
              <a:t> </a:t>
            </a:r>
            <a:r>
              <a:rPr lang="en-US" altLang="zh-Hans" dirty="0"/>
              <a:t>LRP</a:t>
            </a:r>
            <a:r>
              <a:rPr lang="zh-Hans" altLang="en-US" dirty="0"/>
              <a:t> </a:t>
            </a:r>
            <a:r>
              <a:rPr lang="en-US" altLang="zh-Hans" dirty="0"/>
              <a:t>violate</a:t>
            </a:r>
            <a:r>
              <a:rPr lang="zh-Hans" altLang="en-US" dirty="0"/>
              <a:t> </a:t>
            </a:r>
            <a:r>
              <a:rPr lang="en-US" altLang="zh-Hans" dirty="0"/>
              <a:t>Axiom</a:t>
            </a:r>
            <a:r>
              <a:rPr lang="zh-Hans" altLang="en-US" dirty="0"/>
              <a:t> </a:t>
            </a:r>
            <a:r>
              <a:rPr lang="en-US" altLang="zh-Hans" dirty="0"/>
              <a:t>2</a:t>
            </a:r>
            <a:endParaRPr lang="en-US" dirty="0"/>
          </a:p>
        </p:txBody>
      </p:sp>
      <p:pic>
        <p:nvPicPr>
          <p:cNvPr id="5" name="Content Placeholder 4">
            <a:extLst>
              <a:ext uri="{FF2B5EF4-FFF2-40B4-BE49-F238E27FC236}">
                <a16:creationId xmlns:a16="http://schemas.microsoft.com/office/drawing/2014/main" id="{EFE3CF95-DF49-B44B-AFD1-1CF0C7C29389}"/>
              </a:ext>
            </a:extLst>
          </p:cNvPr>
          <p:cNvPicPr>
            <a:picLocks noGrp="1" noChangeAspect="1"/>
          </p:cNvPicPr>
          <p:nvPr>
            <p:ph idx="1"/>
          </p:nvPr>
        </p:nvPicPr>
        <p:blipFill>
          <a:blip r:embed="rId2"/>
          <a:stretch>
            <a:fillRect/>
          </a:stretch>
        </p:blipFill>
        <p:spPr>
          <a:xfrm>
            <a:off x="838200" y="1254367"/>
            <a:ext cx="11088620" cy="4451489"/>
          </a:xfrm>
        </p:spPr>
      </p:pic>
    </p:spTree>
    <p:extLst>
      <p:ext uri="{BB962C8B-B14F-4D97-AF65-F5344CB8AC3E}">
        <p14:creationId xmlns:p14="http://schemas.microsoft.com/office/powerpoint/2010/main" val="113181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FB10-B93D-A84B-8E09-282980770DFD}"/>
              </a:ext>
            </a:extLst>
          </p:cNvPr>
          <p:cNvSpPr>
            <a:spLocks noGrp="1"/>
          </p:cNvSpPr>
          <p:nvPr>
            <p:ph type="title"/>
          </p:nvPr>
        </p:nvSpPr>
        <p:spPr/>
        <p:txBody>
          <a:bodyPr/>
          <a:lstStyle/>
          <a:p>
            <a:r>
              <a:rPr lang="en-US" altLang="zh-Hans" dirty="0"/>
              <a:t>Violation</a:t>
            </a:r>
            <a:r>
              <a:rPr lang="zh-Hans" altLang="en-US" dirty="0"/>
              <a:t> </a:t>
            </a:r>
            <a:r>
              <a:rPr lang="en-US" altLang="zh-Hans" dirty="0"/>
              <a:t>of</a:t>
            </a:r>
            <a:r>
              <a:rPr lang="zh-Hans" altLang="en-US" dirty="0"/>
              <a:t> </a:t>
            </a:r>
            <a:r>
              <a:rPr lang="en-US" altLang="zh-Hans" dirty="0"/>
              <a:t>Axiom</a:t>
            </a:r>
            <a:r>
              <a:rPr lang="zh-Hans" altLang="en-US" dirty="0"/>
              <a:t> </a:t>
            </a:r>
            <a:r>
              <a:rPr lang="en-US" altLang="zh-Hans" dirty="0"/>
              <a:t>2</a:t>
            </a:r>
            <a:endParaRPr lang="en-US" dirty="0"/>
          </a:p>
        </p:txBody>
      </p:sp>
      <p:pic>
        <p:nvPicPr>
          <p:cNvPr id="5" name="Content Placeholder 4">
            <a:extLst>
              <a:ext uri="{FF2B5EF4-FFF2-40B4-BE49-F238E27FC236}">
                <a16:creationId xmlns:a16="http://schemas.microsoft.com/office/drawing/2014/main" id="{1DFF1BB1-CAB3-7B4A-B1AA-2F412B6FDFC8}"/>
              </a:ext>
            </a:extLst>
          </p:cNvPr>
          <p:cNvPicPr>
            <a:picLocks noGrp="1" noChangeAspect="1"/>
          </p:cNvPicPr>
          <p:nvPr>
            <p:ph idx="1"/>
          </p:nvPr>
        </p:nvPicPr>
        <p:blipFill>
          <a:blip r:embed="rId2"/>
          <a:stretch>
            <a:fillRect/>
          </a:stretch>
        </p:blipFill>
        <p:spPr>
          <a:xfrm>
            <a:off x="497650" y="1274767"/>
            <a:ext cx="8937295" cy="4456625"/>
          </a:xfrm>
        </p:spPr>
      </p:pic>
      <p:cxnSp>
        <p:nvCxnSpPr>
          <p:cNvPr id="7" name="Straight Connector 6">
            <a:extLst>
              <a:ext uri="{FF2B5EF4-FFF2-40B4-BE49-F238E27FC236}">
                <a16:creationId xmlns:a16="http://schemas.microsoft.com/office/drawing/2014/main" id="{58ED900F-FC76-E04A-A8B4-00343E4D0738}"/>
              </a:ext>
            </a:extLst>
          </p:cNvPr>
          <p:cNvCxnSpPr/>
          <p:nvPr/>
        </p:nvCxnSpPr>
        <p:spPr>
          <a:xfrm>
            <a:off x="5430982" y="2673927"/>
            <a:ext cx="3810000" cy="0"/>
          </a:xfrm>
          <a:prstGeom prst="line">
            <a:avLst/>
          </a:prstGeom>
          <a:ln w="63500"/>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ACC081E0-D262-E249-8202-CC9C7E75FF11}"/>
              </a:ext>
            </a:extLst>
          </p:cNvPr>
          <p:cNvCxnSpPr>
            <a:cxnSpLocks/>
          </p:cNvCxnSpPr>
          <p:nvPr/>
        </p:nvCxnSpPr>
        <p:spPr>
          <a:xfrm>
            <a:off x="627334" y="3155511"/>
            <a:ext cx="8613648" cy="0"/>
          </a:xfrm>
          <a:prstGeom prst="line">
            <a:avLst/>
          </a:prstGeom>
          <a:ln w="63500"/>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3CC193CF-B687-2240-A74D-9621ED32F067}"/>
              </a:ext>
            </a:extLst>
          </p:cNvPr>
          <p:cNvCxnSpPr>
            <a:cxnSpLocks/>
          </p:cNvCxnSpPr>
          <p:nvPr/>
        </p:nvCxnSpPr>
        <p:spPr>
          <a:xfrm>
            <a:off x="627334" y="3527367"/>
            <a:ext cx="8613648" cy="0"/>
          </a:xfrm>
          <a:prstGeom prst="line">
            <a:avLst/>
          </a:prstGeom>
          <a:ln w="63500"/>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20C651A4-C573-6249-8457-1A28C85833B9}"/>
              </a:ext>
            </a:extLst>
          </p:cNvPr>
          <p:cNvCxnSpPr>
            <a:cxnSpLocks/>
          </p:cNvCxnSpPr>
          <p:nvPr/>
        </p:nvCxnSpPr>
        <p:spPr>
          <a:xfrm>
            <a:off x="627334" y="3972375"/>
            <a:ext cx="8613648" cy="0"/>
          </a:xfrm>
          <a:prstGeom prst="line">
            <a:avLst/>
          </a:prstGeom>
          <a:ln w="63500"/>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59CD5F5A-795E-EB48-A306-DB2AA1B149A2}"/>
              </a:ext>
            </a:extLst>
          </p:cNvPr>
          <p:cNvCxnSpPr/>
          <p:nvPr/>
        </p:nvCxnSpPr>
        <p:spPr>
          <a:xfrm flipV="1">
            <a:off x="9240982" y="2980944"/>
            <a:ext cx="1183178" cy="174567"/>
          </a:xfrm>
          <a:prstGeom prst="straightConnector1">
            <a:avLst/>
          </a:prstGeom>
          <a:ln w="63500">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92CE86AB-A532-814F-860A-14FD9B444B4E}"/>
              </a:ext>
            </a:extLst>
          </p:cNvPr>
          <p:cNvSpPr txBox="1"/>
          <p:nvPr/>
        </p:nvSpPr>
        <p:spPr>
          <a:xfrm>
            <a:off x="9930384" y="1828800"/>
            <a:ext cx="1810512" cy="1631216"/>
          </a:xfrm>
          <a:prstGeom prst="rect">
            <a:avLst/>
          </a:prstGeom>
          <a:noFill/>
        </p:spPr>
        <p:txBody>
          <a:bodyPr wrap="square" rtlCol="0">
            <a:spAutoFit/>
          </a:bodyPr>
          <a:lstStyle/>
          <a:p>
            <a:r>
              <a:rPr lang="en-US" altLang="zh-Hans" sz="2500" dirty="0">
                <a:solidFill>
                  <a:srgbClr val="FF0000"/>
                </a:solidFill>
              </a:rPr>
              <a:t>Just</a:t>
            </a:r>
            <a:r>
              <a:rPr lang="zh-Hans" altLang="en-US" sz="2500" dirty="0">
                <a:solidFill>
                  <a:srgbClr val="FF0000"/>
                </a:solidFill>
              </a:rPr>
              <a:t> </a:t>
            </a:r>
            <a:r>
              <a:rPr lang="en-US" altLang="zh-Hans" sz="2500" dirty="0" err="1">
                <a:solidFill>
                  <a:srgbClr val="FF0000"/>
                </a:solidFill>
              </a:rPr>
              <a:t>nonidentifiability</a:t>
            </a:r>
            <a:r>
              <a:rPr lang="zh-Hans" altLang="en-US" sz="2500" dirty="0">
                <a:solidFill>
                  <a:srgbClr val="FF0000"/>
                </a:solidFill>
              </a:rPr>
              <a:t> </a:t>
            </a:r>
            <a:r>
              <a:rPr lang="en-US" altLang="zh-Hans" sz="2500" dirty="0">
                <a:solidFill>
                  <a:srgbClr val="FF0000"/>
                </a:solidFill>
              </a:rPr>
              <a:t>or</a:t>
            </a:r>
            <a:r>
              <a:rPr lang="zh-Hans" altLang="en-US" sz="2500" dirty="0">
                <a:solidFill>
                  <a:srgbClr val="FF0000"/>
                </a:solidFill>
              </a:rPr>
              <a:t> </a:t>
            </a:r>
            <a:r>
              <a:rPr lang="en-US" altLang="zh-Hans" sz="2500" dirty="0">
                <a:solidFill>
                  <a:srgbClr val="FF0000"/>
                </a:solidFill>
              </a:rPr>
              <a:t>overfitting?</a:t>
            </a:r>
            <a:endParaRPr lang="en-US" sz="2500" dirty="0">
              <a:solidFill>
                <a:srgbClr val="FF0000"/>
              </a:solidFill>
            </a:endParaRPr>
          </a:p>
        </p:txBody>
      </p:sp>
    </p:spTree>
    <p:extLst>
      <p:ext uri="{BB962C8B-B14F-4D97-AF65-F5344CB8AC3E}">
        <p14:creationId xmlns:p14="http://schemas.microsoft.com/office/powerpoint/2010/main" val="327146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8869-7F27-A94B-AE6E-C5FA17C825E5}"/>
              </a:ext>
            </a:extLst>
          </p:cNvPr>
          <p:cNvSpPr>
            <a:spLocks noGrp="1"/>
          </p:cNvSpPr>
          <p:nvPr>
            <p:ph type="title"/>
          </p:nvPr>
        </p:nvSpPr>
        <p:spPr>
          <a:xfrm>
            <a:off x="838200" y="500062"/>
            <a:ext cx="10515600" cy="1325563"/>
          </a:xfrm>
        </p:spPr>
        <p:txBody>
          <a:bodyPr>
            <a:normAutofit fontScale="90000"/>
          </a:bodyPr>
          <a:lstStyle/>
          <a:p>
            <a:r>
              <a:rPr lang="en-US" altLang="zh-Hans" dirty="0"/>
              <a:t>Abstract</a:t>
            </a:r>
            <a:r>
              <a:rPr lang="zh-Hans" altLang="en-US" dirty="0"/>
              <a:t> </a:t>
            </a:r>
            <a:r>
              <a:rPr lang="en-US" altLang="zh-Hans" dirty="0"/>
              <a:t>--</a:t>
            </a:r>
            <a:r>
              <a:rPr lang="zh-Hans" altLang="en-US" dirty="0"/>
              <a:t> </a:t>
            </a:r>
            <a:r>
              <a:rPr lang="en-US" altLang="zh-Hans" dirty="0"/>
              <a:t>a</a:t>
            </a:r>
            <a:r>
              <a:rPr lang="en-US" dirty="0"/>
              <a:t>ttributing the prediction of a deep network</a:t>
            </a:r>
            <a:r>
              <a:rPr lang="zh-Hans" altLang="en-US" dirty="0"/>
              <a:t> </a:t>
            </a:r>
            <a:r>
              <a:rPr lang="en-US" dirty="0"/>
              <a:t>to its input features </a:t>
            </a:r>
            <a:br>
              <a:rPr lang="en-US" dirty="0"/>
            </a:br>
            <a:endParaRPr lang="en-US" dirty="0"/>
          </a:p>
        </p:txBody>
      </p:sp>
      <p:sp>
        <p:nvSpPr>
          <p:cNvPr id="4" name="Subtitle 2">
            <a:extLst>
              <a:ext uri="{FF2B5EF4-FFF2-40B4-BE49-F238E27FC236}">
                <a16:creationId xmlns:a16="http://schemas.microsoft.com/office/drawing/2014/main" id="{411B00F9-E2FF-7241-8390-E2B88140DBE4}"/>
              </a:ext>
            </a:extLst>
          </p:cNvPr>
          <p:cNvSpPr txBox="1">
            <a:spLocks noGrp="1"/>
          </p:cNvSpPr>
          <p:nvPr>
            <p:ph idx="1"/>
          </p:nvPr>
        </p:nvSpPr>
        <p:spPr>
          <a:prstGeom prst="rect">
            <a:avLst/>
          </a:prstGeom>
        </p:spPr>
        <p:txBody>
          <a:bodyPr vert="horz" lIns="91440" tIns="45720" rIns="91440" bIns="45720" rtlCol="0">
            <a:normAutofit/>
          </a:bodyPr>
          <a:lstStyle/>
          <a:p>
            <a:r>
              <a:rPr lang="en-US" dirty="0"/>
              <a:t>﻿</a:t>
            </a:r>
            <a:r>
              <a:rPr lang="en-US" altLang="zh-Hans" dirty="0"/>
              <a:t>They</a:t>
            </a:r>
            <a:r>
              <a:rPr lang="zh-Hans" altLang="en-US" dirty="0"/>
              <a:t> </a:t>
            </a:r>
            <a:r>
              <a:rPr lang="en-US" dirty="0"/>
              <a:t>identify two fundamental axioms</a:t>
            </a:r>
            <a:r>
              <a:rPr lang="en-US" altLang="zh-Hans" dirty="0"/>
              <a:t>:</a:t>
            </a:r>
            <a:r>
              <a:rPr lang="zh-Hans" altLang="en-US" dirty="0"/>
              <a:t> </a:t>
            </a:r>
            <a:r>
              <a:rPr lang="en-US" dirty="0"/>
              <a:t>Sensitivity</a:t>
            </a:r>
            <a:r>
              <a:rPr lang="zh-Hans" altLang="en-US" dirty="0"/>
              <a:t> </a:t>
            </a:r>
            <a:r>
              <a:rPr lang="en-US" altLang="zh-Hans" dirty="0"/>
              <a:t>+</a:t>
            </a:r>
            <a:r>
              <a:rPr lang="zh-Hans" altLang="en-US" dirty="0"/>
              <a:t> </a:t>
            </a:r>
            <a:r>
              <a:rPr lang="en-US" dirty="0"/>
              <a:t>Implementation Invariance</a:t>
            </a:r>
          </a:p>
          <a:p>
            <a:r>
              <a:rPr lang="en-US" altLang="zh-Hans" dirty="0"/>
              <a:t>They</a:t>
            </a:r>
            <a:r>
              <a:rPr lang="en-US" dirty="0"/>
              <a:t> show that </a:t>
            </a:r>
            <a:r>
              <a:rPr lang="en-US" altLang="zh-Hans" dirty="0"/>
              <a:t>the</a:t>
            </a:r>
            <a:r>
              <a:rPr lang="zh-Hans" altLang="en-US" dirty="0"/>
              <a:t> </a:t>
            </a:r>
            <a:r>
              <a:rPr lang="en-US" altLang="zh-Hans" dirty="0"/>
              <a:t>two</a:t>
            </a:r>
            <a:r>
              <a:rPr lang="en-US" dirty="0"/>
              <a:t> not satisfied by most known attribution methods </a:t>
            </a:r>
            <a:r>
              <a:rPr lang="en-US" altLang="zh-Hans" dirty="0"/>
              <a:t>(</a:t>
            </a:r>
            <a:r>
              <a:rPr lang="en-US" dirty="0"/>
              <a:t>a fundamental weakness</a:t>
            </a:r>
            <a:r>
              <a:rPr lang="zh-Hans" altLang="en-US" dirty="0"/>
              <a:t> </a:t>
            </a:r>
            <a:r>
              <a:rPr lang="en-US" dirty="0"/>
              <a:t>of those methods</a:t>
            </a:r>
            <a:r>
              <a:rPr lang="en-US" altLang="zh-Hans" dirty="0"/>
              <a:t>)</a:t>
            </a:r>
            <a:r>
              <a:rPr lang="en-US" dirty="0"/>
              <a:t>. </a:t>
            </a:r>
          </a:p>
          <a:p>
            <a:r>
              <a:rPr lang="en-US" dirty="0"/>
              <a:t>Integrated Gradients </a:t>
            </a:r>
            <a:r>
              <a:rPr lang="zh-Hans" altLang="en-US" dirty="0"/>
              <a:t> </a:t>
            </a:r>
            <a:r>
              <a:rPr lang="en-US" altLang="zh-Hans" dirty="0"/>
              <a:t>--</a:t>
            </a:r>
            <a:r>
              <a:rPr lang="zh-Hans" altLang="en-US" dirty="0"/>
              <a:t> </a:t>
            </a:r>
            <a:r>
              <a:rPr lang="en-US" dirty="0"/>
              <a:t>a new</a:t>
            </a:r>
            <a:r>
              <a:rPr lang="zh-Hans" altLang="en-US" dirty="0"/>
              <a:t> </a:t>
            </a:r>
            <a:r>
              <a:rPr lang="en-US" dirty="0"/>
              <a:t>attribution method</a:t>
            </a:r>
            <a:r>
              <a:rPr lang="en-US" altLang="zh-Hans" dirty="0"/>
              <a:t>:</a:t>
            </a:r>
          </a:p>
          <a:p>
            <a:pPr lvl="1"/>
            <a:r>
              <a:rPr lang="en-US" dirty="0"/>
              <a:t>requires no modification to the original network </a:t>
            </a:r>
          </a:p>
          <a:p>
            <a:pPr lvl="1"/>
            <a:r>
              <a:rPr lang="en-US" dirty="0"/>
              <a:t>Extremely</a:t>
            </a:r>
            <a:r>
              <a:rPr lang="zh-Hans" altLang="en-US" dirty="0"/>
              <a:t> </a:t>
            </a:r>
            <a:r>
              <a:rPr lang="en-US" dirty="0"/>
              <a:t>simple to implement</a:t>
            </a:r>
          </a:p>
          <a:p>
            <a:r>
              <a:rPr lang="en-US" dirty="0"/>
              <a:t>apply this method to a couple of image models,</a:t>
            </a:r>
            <a:r>
              <a:rPr lang="zh-Hans" altLang="en-US" dirty="0"/>
              <a:t> </a:t>
            </a:r>
            <a:r>
              <a:rPr lang="en-US" dirty="0"/>
              <a:t>a couple of text models and a chemistry model</a:t>
            </a:r>
          </a:p>
        </p:txBody>
      </p:sp>
    </p:spTree>
    <p:extLst>
      <p:ext uri="{BB962C8B-B14F-4D97-AF65-F5344CB8AC3E}">
        <p14:creationId xmlns:p14="http://schemas.microsoft.com/office/powerpoint/2010/main" val="338650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E94B-434F-2E4C-8659-2FC31F69C102}"/>
              </a:ext>
            </a:extLst>
          </p:cNvPr>
          <p:cNvSpPr>
            <a:spLocks noGrp="1"/>
          </p:cNvSpPr>
          <p:nvPr>
            <p:ph type="title"/>
          </p:nvPr>
        </p:nvSpPr>
        <p:spPr/>
        <p:txBody>
          <a:bodyPr/>
          <a:lstStyle/>
          <a:p>
            <a:r>
              <a:rPr lang="en-US" altLang="zh-Hans" dirty="0"/>
              <a:t>Our</a:t>
            </a:r>
            <a:r>
              <a:rPr lang="zh-Hans" altLang="en-US" dirty="0"/>
              <a:t> </a:t>
            </a:r>
            <a:r>
              <a:rPr lang="en-US" altLang="zh-Hans" dirty="0"/>
              <a:t>method:</a:t>
            </a:r>
            <a:r>
              <a:rPr lang="zh-Hans" altLang="en-US" dirty="0"/>
              <a:t> </a:t>
            </a:r>
            <a:r>
              <a:rPr lang="en-US" altLang="zh-Hans" dirty="0"/>
              <a:t>integrated</a:t>
            </a:r>
            <a:r>
              <a:rPr lang="zh-Hans" altLang="en-US" dirty="0"/>
              <a:t> </a:t>
            </a:r>
            <a:r>
              <a:rPr lang="en-US" altLang="zh-Hans" dirty="0"/>
              <a:t>gradients</a:t>
            </a:r>
            <a:endParaRPr lang="en-US" dirty="0"/>
          </a:p>
        </p:txBody>
      </p:sp>
      <p:sp>
        <p:nvSpPr>
          <p:cNvPr id="3" name="Content Placeholder 2">
            <a:extLst>
              <a:ext uri="{FF2B5EF4-FFF2-40B4-BE49-F238E27FC236}">
                <a16:creationId xmlns:a16="http://schemas.microsoft.com/office/drawing/2014/main" id="{2A45A861-AC5E-FD4C-B577-CA746C26BE97}"/>
              </a:ext>
            </a:extLst>
          </p:cNvPr>
          <p:cNvSpPr>
            <a:spLocks noGrp="1"/>
          </p:cNvSpPr>
          <p:nvPr>
            <p:ph idx="1"/>
          </p:nvPr>
        </p:nvSpPr>
        <p:spPr/>
        <p:txBody>
          <a:bodyPr/>
          <a:lstStyle/>
          <a:p>
            <a:r>
              <a:rPr lang="en-US" altLang="zh-Hans" dirty="0"/>
              <a:t>Intuitively,</a:t>
            </a:r>
            <a:r>
              <a:rPr lang="zh-Hans" altLang="en-US" dirty="0"/>
              <a:t> </a:t>
            </a:r>
            <a:r>
              <a:rPr lang="en-US" altLang="zh-Hans" dirty="0"/>
              <a:t>our</a:t>
            </a:r>
            <a:r>
              <a:rPr lang="zh-Hans" altLang="en-US" dirty="0"/>
              <a:t> </a:t>
            </a:r>
            <a:r>
              <a:rPr lang="en-US" altLang="zh-Hans" dirty="0" err="1"/>
              <a:t>techniue</a:t>
            </a:r>
            <a:r>
              <a:rPr lang="zh-Hans" altLang="en-US" dirty="0"/>
              <a:t> </a:t>
            </a:r>
            <a:r>
              <a:rPr lang="en-US" altLang="zh-Hans" dirty="0"/>
              <a:t>combines</a:t>
            </a:r>
            <a:r>
              <a:rPr lang="zh-Hans" altLang="en-US" dirty="0"/>
              <a:t> </a:t>
            </a:r>
            <a:r>
              <a:rPr lang="en-US" altLang="zh-Hans" dirty="0"/>
              <a:t>the</a:t>
            </a:r>
            <a:r>
              <a:rPr lang="zh-Hans" altLang="en-US" dirty="0"/>
              <a:t> </a:t>
            </a:r>
            <a:r>
              <a:rPr lang="en-US" altLang="zh-Hans" dirty="0"/>
              <a:t>implementation</a:t>
            </a:r>
            <a:r>
              <a:rPr lang="zh-Hans" altLang="en-US" dirty="0"/>
              <a:t> </a:t>
            </a:r>
            <a:r>
              <a:rPr lang="en-US" altLang="zh-Hans" dirty="0"/>
              <a:t>invariance</a:t>
            </a:r>
            <a:r>
              <a:rPr lang="zh-Hans" altLang="en-US" dirty="0"/>
              <a:t> </a:t>
            </a:r>
            <a:r>
              <a:rPr lang="en-US" altLang="zh-Hans" dirty="0"/>
              <a:t>of</a:t>
            </a:r>
            <a:r>
              <a:rPr lang="zh-Hans" altLang="en-US" dirty="0"/>
              <a:t> </a:t>
            </a:r>
            <a:r>
              <a:rPr lang="en-US" altLang="zh-Hans" dirty="0"/>
              <a:t>Gradients</a:t>
            </a:r>
            <a:r>
              <a:rPr lang="zh-Hans" altLang="en-US" dirty="0"/>
              <a:t> </a:t>
            </a:r>
            <a:r>
              <a:rPr lang="en-US" altLang="zh-Hans" dirty="0"/>
              <a:t>along</a:t>
            </a:r>
            <a:r>
              <a:rPr lang="zh-Hans" altLang="en-US" dirty="0"/>
              <a:t> </a:t>
            </a:r>
            <a:r>
              <a:rPr lang="en-US" altLang="zh-Hans" dirty="0"/>
              <a:t>with</a:t>
            </a:r>
            <a:r>
              <a:rPr lang="zh-Hans" altLang="en-US" dirty="0"/>
              <a:t> </a:t>
            </a:r>
            <a:r>
              <a:rPr lang="en-US" altLang="zh-Hans" dirty="0"/>
              <a:t>the</a:t>
            </a:r>
            <a:r>
              <a:rPr lang="zh-Hans" altLang="en-US" dirty="0"/>
              <a:t> </a:t>
            </a:r>
            <a:r>
              <a:rPr lang="en-US" altLang="zh-Hans" dirty="0"/>
              <a:t>Sensitivity</a:t>
            </a:r>
            <a:r>
              <a:rPr lang="zh-Hans" altLang="en-US" dirty="0"/>
              <a:t> </a:t>
            </a:r>
            <a:r>
              <a:rPr lang="en-US" altLang="zh-Hans" dirty="0"/>
              <a:t>of</a:t>
            </a:r>
            <a:r>
              <a:rPr lang="zh-Hans" altLang="en-US" dirty="0"/>
              <a:t> </a:t>
            </a:r>
            <a:r>
              <a:rPr lang="en-US" altLang="zh-Hans" dirty="0" err="1"/>
              <a:t>tehniques</a:t>
            </a:r>
            <a:r>
              <a:rPr lang="zh-Hans" altLang="en-US" dirty="0"/>
              <a:t> </a:t>
            </a:r>
            <a:r>
              <a:rPr lang="en-US" altLang="zh-Hans" dirty="0"/>
              <a:t>like</a:t>
            </a:r>
            <a:r>
              <a:rPr lang="zh-Hans" altLang="en-US" dirty="0"/>
              <a:t> </a:t>
            </a:r>
            <a:r>
              <a:rPr lang="en-US" altLang="zh-Hans" dirty="0"/>
              <a:t>LRP</a:t>
            </a:r>
            <a:r>
              <a:rPr lang="zh-Hans" altLang="en-US" dirty="0"/>
              <a:t> </a:t>
            </a:r>
            <a:r>
              <a:rPr lang="en-US" altLang="zh-Hans" dirty="0"/>
              <a:t>or</a:t>
            </a:r>
            <a:r>
              <a:rPr lang="zh-Hans" altLang="en-US" dirty="0"/>
              <a:t> </a:t>
            </a:r>
            <a:r>
              <a:rPr lang="en-US" altLang="zh-Hans" dirty="0" err="1"/>
              <a:t>DeepLift</a:t>
            </a:r>
            <a:r>
              <a:rPr lang="en-US" altLang="zh-Hans" dirty="0"/>
              <a:t>.</a:t>
            </a:r>
            <a:endParaRPr lang="en-US" dirty="0"/>
          </a:p>
        </p:txBody>
      </p:sp>
      <p:pic>
        <p:nvPicPr>
          <p:cNvPr id="5" name="Picture 4">
            <a:extLst>
              <a:ext uri="{FF2B5EF4-FFF2-40B4-BE49-F238E27FC236}">
                <a16:creationId xmlns:a16="http://schemas.microsoft.com/office/drawing/2014/main" id="{03205586-F267-4A46-8FBB-87F0A776DF3A}"/>
              </a:ext>
            </a:extLst>
          </p:cNvPr>
          <p:cNvPicPr>
            <a:picLocks noChangeAspect="1"/>
          </p:cNvPicPr>
          <p:nvPr/>
        </p:nvPicPr>
        <p:blipFill>
          <a:blip r:embed="rId2"/>
          <a:stretch>
            <a:fillRect/>
          </a:stretch>
        </p:blipFill>
        <p:spPr>
          <a:xfrm>
            <a:off x="184890" y="2779776"/>
            <a:ext cx="11937782" cy="3236976"/>
          </a:xfrm>
          <a:prstGeom prst="rect">
            <a:avLst/>
          </a:prstGeom>
        </p:spPr>
      </p:pic>
    </p:spTree>
    <p:extLst>
      <p:ext uri="{BB962C8B-B14F-4D97-AF65-F5344CB8AC3E}">
        <p14:creationId xmlns:p14="http://schemas.microsoft.com/office/powerpoint/2010/main" val="279522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5C52-4D22-2A46-8A64-321728E998E0}"/>
              </a:ext>
            </a:extLst>
          </p:cNvPr>
          <p:cNvSpPr>
            <a:spLocks noGrp="1"/>
          </p:cNvSpPr>
          <p:nvPr>
            <p:ph type="title"/>
          </p:nvPr>
        </p:nvSpPr>
        <p:spPr/>
        <p:txBody>
          <a:bodyPr/>
          <a:lstStyle/>
          <a:p>
            <a:r>
              <a:rPr lang="en-US" altLang="zh-Hans" dirty="0"/>
              <a:t>Our</a:t>
            </a:r>
            <a:r>
              <a:rPr lang="zh-Hans" altLang="en-US" dirty="0"/>
              <a:t> </a:t>
            </a:r>
            <a:r>
              <a:rPr lang="en-US" altLang="zh-Hans" dirty="0"/>
              <a:t>method:</a:t>
            </a:r>
            <a:r>
              <a:rPr lang="zh-Hans" altLang="en-US" dirty="0"/>
              <a:t> </a:t>
            </a:r>
            <a:r>
              <a:rPr lang="en-US" altLang="zh-Hans" dirty="0"/>
              <a:t>integrated</a:t>
            </a:r>
            <a:r>
              <a:rPr lang="zh-Hans" altLang="en-US" dirty="0"/>
              <a:t> </a:t>
            </a:r>
            <a:r>
              <a:rPr lang="en-US" altLang="zh-Hans" dirty="0"/>
              <a:t>gradients</a:t>
            </a:r>
            <a:endParaRPr lang="en-US" dirty="0"/>
          </a:p>
        </p:txBody>
      </p:sp>
      <p:pic>
        <p:nvPicPr>
          <p:cNvPr id="5" name="Content Placeholder 4">
            <a:extLst>
              <a:ext uri="{FF2B5EF4-FFF2-40B4-BE49-F238E27FC236}">
                <a16:creationId xmlns:a16="http://schemas.microsoft.com/office/drawing/2014/main" id="{4B535912-80A3-3046-AD86-AF1F4CD91045}"/>
              </a:ext>
            </a:extLst>
          </p:cNvPr>
          <p:cNvPicPr>
            <a:picLocks noGrp="1" noChangeAspect="1"/>
          </p:cNvPicPr>
          <p:nvPr>
            <p:ph idx="1"/>
          </p:nvPr>
        </p:nvPicPr>
        <p:blipFill>
          <a:blip r:embed="rId2"/>
          <a:stretch>
            <a:fillRect/>
          </a:stretch>
        </p:blipFill>
        <p:spPr>
          <a:xfrm>
            <a:off x="838200" y="1392783"/>
            <a:ext cx="8452104" cy="5567204"/>
          </a:xfrm>
        </p:spPr>
      </p:pic>
    </p:spTree>
    <p:extLst>
      <p:ext uri="{BB962C8B-B14F-4D97-AF65-F5344CB8AC3E}">
        <p14:creationId xmlns:p14="http://schemas.microsoft.com/office/powerpoint/2010/main" val="3474384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54FA-794B-514C-BA78-8374D87AEA14}"/>
              </a:ext>
            </a:extLst>
          </p:cNvPr>
          <p:cNvSpPr>
            <a:spLocks noGrp="1"/>
          </p:cNvSpPr>
          <p:nvPr>
            <p:ph type="title"/>
          </p:nvPr>
        </p:nvSpPr>
        <p:spPr/>
        <p:txBody>
          <a:bodyPr/>
          <a:lstStyle/>
          <a:p>
            <a:r>
              <a:rPr lang="en-US" altLang="zh-Hans" dirty="0"/>
              <a:t>Integrated</a:t>
            </a:r>
            <a:r>
              <a:rPr lang="zh-Hans" altLang="en-US" dirty="0"/>
              <a:t> </a:t>
            </a:r>
            <a:r>
              <a:rPr lang="en-US" altLang="zh-Hans" dirty="0"/>
              <a:t>gradients</a:t>
            </a:r>
            <a:r>
              <a:rPr lang="zh-Hans" altLang="en-US" dirty="0"/>
              <a:t> </a:t>
            </a:r>
            <a:r>
              <a:rPr lang="en-US" altLang="zh-Hans" dirty="0"/>
              <a:t>satisfies</a:t>
            </a:r>
            <a:r>
              <a:rPr lang="zh-Hans" altLang="en-US" dirty="0"/>
              <a:t> </a:t>
            </a:r>
            <a:r>
              <a:rPr lang="en-US" altLang="zh-Hans" dirty="0"/>
              <a:t>Axiom</a:t>
            </a:r>
            <a:r>
              <a:rPr lang="zh-Hans" altLang="en-US" dirty="0"/>
              <a:t> </a:t>
            </a:r>
            <a:r>
              <a:rPr lang="en-US" altLang="zh-Hans" dirty="0"/>
              <a:t>3</a:t>
            </a:r>
            <a:endParaRPr lang="en-US" dirty="0"/>
          </a:p>
        </p:txBody>
      </p:sp>
      <p:pic>
        <p:nvPicPr>
          <p:cNvPr id="9" name="Content Placeholder 8">
            <a:extLst>
              <a:ext uri="{FF2B5EF4-FFF2-40B4-BE49-F238E27FC236}">
                <a16:creationId xmlns:a16="http://schemas.microsoft.com/office/drawing/2014/main" id="{F60F2B81-1D1D-1840-90AC-532CE39120EE}"/>
              </a:ext>
            </a:extLst>
          </p:cNvPr>
          <p:cNvPicPr>
            <a:picLocks noGrp="1" noChangeAspect="1"/>
          </p:cNvPicPr>
          <p:nvPr>
            <p:ph idx="1"/>
          </p:nvPr>
        </p:nvPicPr>
        <p:blipFill>
          <a:blip r:embed="rId2"/>
          <a:stretch>
            <a:fillRect/>
          </a:stretch>
        </p:blipFill>
        <p:spPr>
          <a:xfrm>
            <a:off x="634181" y="1386713"/>
            <a:ext cx="9168187" cy="5252498"/>
          </a:xfrm>
        </p:spPr>
      </p:pic>
      <p:cxnSp>
        <p:nvCxnSpPr>
          <p:cNvPr id="10" name="Straight Connector 9">
            <a:extLst>
              <a:ext uri="{FF2B5EF4-FFF2-40B4-BE49-F238E27FC236}">
                <a16:creationId xmlns:a16="http://schemas.microsoft.com/office/drawing/2014/main" id="{D1753A0A-E049-5A4D-935D-C13D4E50CDD0}"/>
              </a:ext>
            </a:extLst>
          </p:cNvPr>
          <p:cNvCxnSpPr/>
          <p:nvPr/>
        </p:nvCxnSpPr>
        <p:spPr>
          <a:xfrm>
            <a:off x="3053542" y="2765367"/>
            <a:ext cx="3810000" cy="0"/>
          </a:xfrm>
          <a:prstGeom prst="line">
            <a:avLst/>
          </a:prstGeom>
          <a:ln w="635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2525A7-A6D0-8E4E-8742-509FD0DEDF39}"/>
                  </a:ext>
                </a:extLst>
              </p:cNvPr>
              <p:cNvSpPr txBox="1"/>
              <p:nvPr/>
            </p:nvSpPr>
            <p:spPr>
              <a:xfrm>
                <a:off x="3694176" y="2765368"/>
                <a:ext cx="5248656" cy="646331"/>
              </a:xfrm>
              <a:prstGeom prst="rect">
                <a:avLst/>
              </a:prstGeom>
              <a:noFill/>
            </p:spPr>
            <p:txBody>
              <a:bodyPr wrap="square" rtlCol="0">
                <a:spAutoFit/>
              </a:bodyPr>
              <a:lstStyle/>
              <a:p>
                <a:r>
                  <a:rPr lang="en-US" altLang="zh-Hans" dirty="0">
                    <a:solidFill>
                      <a:srgbClr val="FF0000"/>
                    </a:solidFill>
                  </a:rPr>
                  <a:t>In</a:t>
                </a:r>
                <a:r>
                  <a:rPr lang="zh-Hans" altLang="en-US" dirty="0">
                    <a:solidFill>
                      <a:srgbClr val="FF0000"/>
                    </a:solidFill>
                  </a:rPr>
                  <a:t> </a:t>
                </a:r>
                <a:r>
                  <a:rPr lang="en-US" altLang="zh-Hans" dirty="0">
                    <a:solidFill>
                      <a:srgbClr val="FF0000"/>
                    </a:solidFill>
                  </a:rPr>
                  <a:t>definition</a:t>
                </a:r>
                <a:r>
                  <a:rPr lang="zh-Hans" altLang="en-US" dirty="0">
                    <a:solidFill>
                      <a:srgbClr val="FF0000"/>
                    </a:solidFill>
                  </a:rPr>
                  <a:t> </a:t>
                </a:r>
                <a:r>
                  <a:rPr lang="en-US" altLang="zh-Hans" dirty="0">
                    <a:solidFill>
                      <a:srgbClr val="FF0000"/>
                    </a:solidFill>
                  </a:rPr>
                  <a:t>1,</a:t>
                </a:r>
                <a:r>
                  <a:rPr lang="zh-Hans" altLang="en-US" dirty="0">
                    <a:solidFill>
                      <a:srgbClr val="FF0000"/>
                    </a:solidFill>
                  </a:rPr>
                  <a:t> </a:t>
                </a:r>
                <a:r>
                  <a:rPr lang="en-US" altLang="zh-Hans" dirty="0">
                    <a:solidFill>
                      <a:srgbClr val="FF0000"/>
                    </a:solidFill>
                  </a:rPr>
                  <a:t>we</a:t>
                </a:r>
                <a:r>
                  <a:rPr lang="zh-Hans" altLang="en-US" dirty="0">
                    <a:solidFill>
                      <a:srgbClr val="FF0000"/>
                    </a:solidFill>
                  </a:rPr>
                  <a:t> </a:t>
                </a:r>
                <a:r>
                  <a:rPr lang="en-US" altLang="zh-Hans" dirty="0">
                    <a:solidFill>
                      <a:srgbClr val="FF0000"/>
                    </a:solidFill>
                  </a:rPr>
                  <a:t>definitely</a:t>
                </a:r>
                <a:r>
                  <a:rPr lang="zh-Hans" altLang="en-US" dirty="0">
                    <a:solidFill>
                      <a:srgbClr val="FF0000"/>
                    </a:solidFill>
                  </a:rPr>
                  <a:t> </a:t>
                </a:r>
                <a:r>
                  <a:rPr lang="en-US" altLang="zh-Hans" dirty="0">
                    <a:solidFill>
                      <a:srgbClr val="FF0000"/>
                    </a:solidFill>
                  </a:rPr>
                  <a:t>have</a:t>
                </a:r>
                <a:r>
                  <a:rPr lang="zh-Hans" altLang="en-US" dirty="0">
                    <a:solidFill>
                      <a:srgbClr val="FF0000"/>
                    </a:solidFill>
                  </a:rPr>
                  <a:t> </a:t>
                </a:r>
                <a14:m>
                  <m:oMath xmlns:m="http://schemas.openxmlformats.org/officeDocument/2006/math">
                    <m:sSub>
                      <m:sSubPr>
                        <m:ctrlPr>
                          <a:rPr lang="en-US" altLang="zh-Hans" i="1" smtClean="0">
                            <a:solidFill>
                              <a:srgbClr val="FF0000"/>
                            </a:solidFill>
                            <a:latin typeface="Cambria Math" panose="02040503050406030204" pitchFamily="18" charset="0"/>
                          </a:rPr>
                        </m:ctrlPr>
                      </m:sSubPr>
                      <m:e>
                        <m:r>
                          <a:rPr lang="en-US" altLang="zh-Hans" b="0" i="1" smtClean="0">
                            <a:solidFill>
                              <a:srgbClr val="FF0000"/>
                            </a:solidFill>
                            <a:latin typeface="Cambria Math" panose="02040503050406030204" pitchFamily="18" charset="0"/>
                          </a:rPr>
                          <m:t>𝐴</m:t>
                        </m:r>
                      </m:e>
                      <m:sub>
                        <m:r>
                          <a:rPr lang="en-US" altLang="zh-Hans" b="0" i="1" smtClean="0">
                            <a:solidFill>
                              <a:srgbClr val="FF0000"/>
                            </a:solidFill>
                            <a:latin typeface="Cambria Math" panose="02040503050406030204" pitchFamily="18" charset="0"/>
                          </a:rPr>
                          <m:t>𝐹</m:t>
                        </m:r>
                      </m:sub>
                    </m:sSub>
                    <m:r>
                      <a:rPr lang="en-US" altLang="zh-Hans" b="0" i="1" smtClean="0">
                        <a:solidFill>
                          <a:srgbClr val="FF0000"/>
                        </a:solidFill>
                        <a:latin typeface="Cambria Math" panose="02040503050406030204" pitchFamily="18" charset="0"/>
                      </a:rPr>
                      <m:t>(</m:t>
                    </m:r>
                    <m:r>
                      <a:rPr lang="en-US" altLang="zh-Hans" b="0" i="1" smtClean="0">
                        <a:solidFill>
                          <a:srgbClr val="FF0000"/>
                        </a:solidFill>
                        <a:latin typeface="Cambria Math" panose="02040503050406030204" pitchFamily="18" charset="0"/>
                      </a:rPr>
                      <m:t>𝑥</m:t>
                    </m:r>
                    <m:r>
                      <a:rPr lang="en-US" altLang="zh-Hans" b="0" i="1" smtClean="0">
                        <a:solidFill>
                          <a:srgbClr val="FF0000"/>
                        </a:solidFill>
                        <a:latin typeface="Cambria Math" panose="02040503050406030204" pitchFamily="18" charset="0"/>
                      </a:rPr>
                      <m:t>,</m:t>
                    </m:r>
                    <m:sSup>
                      <m:sSupPr>
                        <m:ctrlPr>
                          <a:rPr lang="en-US" altLang="zh-Hans" b="0" i="1" smtClean="0">
                            <a:solidFill>
                              <a:srgbClr val="FF0000"/>
                            </a:solidFill>
                            <a:latin typeface="Cambria Math" panose="02040503050406030204" pitchFamily="18" charset="0"/>
                          </a:rPr>
                        </m:ctrlPr>
                      </m:sSupPr>
                      <m:e>
                        <m:r>
                          <a:rPr lang="en-US" altLang="zh-Hans" b="0" i="1" smtClean="0">
                            <a:solidFill>
                              <a:srgbClr val="FF0000"/>
                            </a:solidFill>
                            <a:latin typeface="Cambria Math" panose="02040503050406030204" pitchFamily="18" charset="0"/>
                          </a:rPr>
                          <m:t>𝑥</m:t>
                        </m:r>
                      </m:e>
                      <m:sup>
                        <m:r>
                          <a:rPr lang="en-US" altLang="zh-Hans" b="0" i="1" smtClean="0">
                            <a:solidFill>
                              <a:srgbClr val="FF0000"/>
                            </a:solidFill>
                            <a:latin typeface="Cambria Math" panose="02040503050406030204" pitchFamily="18" charset="0"/>
                          </a:rPr>
                          <m:t>′</m:t>
                        </m:r>
                      </m:sup>
                    </m:sSup>
                    <m:r>
                      <a:rPr lang="en-US" altLang="zh-Hans" b="0" i="1" smtClean="0">
                        <a:solidFill>
                          <a:srgbClr val="FF0000"/>
                        </a:solidFill>
                        <a:latin typeface="Cambria Math" panose="02040503050406030204" pitchFamily="18" charset="0"/>
                      </a:rPr>
                      <m:t>)</m:t>
                    </m:r>
                  </m:oMath>
                </a14:m>
                <a:r>
                  <a:rPr lang="en-US" altLang="zh-Hans" dirty="0">
                    <a:solidFill>
                      <a:srgbClr val="FF0000"/>
                    </a:solidFill>
                  </a:rPr>
                  <a:t>,</a:t>
                </a:r>
                <a:r>
                  <a:rPr lang="zh-Hans" altLang="en-US" dirty="0">
                    <a:solidFill>
                      <a:srgbClr val="FF0000"/>
                    </a:solidFill>
                  </a:rPr>
                  <a:t> </a:t>
                </a:r>
                <a:r>
                  <a:rPr lang="en-US" altLang="zh-Hans" dirty="0">
                    <a:solidFill>
                      <a:srgbClr val="FF0000"/>
                    </a:solidFill>
                  </a:rPr>
                  <a:t>but</a:t>
                </a:r>
                <a:r>
                  <a:rPr lang="zh-Hans" altLang="en-US" dirty="0">
                    <a:solidFill>
                      <a:srgbClr val="FF0000"/>
                    </a:solidFill>
                  </a:rPr>
                  <a:t> </a:t>
                </a:r>
                <a:r>
                  <a:rPr lang="en-US" altLang="zh-Hans" dirty="0">
                    <a:solidFill>
                      <a:srgbClr val="FF0000"/>
                    </a:solidFill>
                  </a:rPr>
                  <a:t>do</a:t>
                </a:r>
                <a:r>
                  <a:rPr lang="zh-Hans" altLang="en-US" dirty="0">
                    <a:solidFill>
                      <a:srgbClr val="FF0000"/>
                    </a:solidFill>
                  </a:rPr>
                  <a:t> </a:t>
                </a:r>
                <a:r>
                  <a:rPr lang="en-US" altLang="zh-Hans" dirty="0">
                    <a:solidFill>
                      <a:srgbClr val="FF0000"/>
                    </a:solidFill>
                  </a:rPr>
                  <a:t>we</a:t>
                </a:r>
                <a:r>
                  <a:rPr lang="zh-Hans" altLang="en-US" dirty="0">
                    <a:solidFill>
                      <a:srgbClr val="FF0000"/>
                    </a:solidFill>
                  </a:rPr>
                  <a:t> </a:t>
                </a:r>
                <a:r>
                  <a:rPr lang="en-US" altLang="zh-Hans" dirty="0">
                    <a:solidFill>
                      <a:srgbClr val="FF0000"/>
                    </a:solidFill>
                  </a:rPr>
                  <a:t>have</a:t>
                </a:r>
                <a:r>
                  <a:rPr lang="zh-Hans" altLang="en-US" dirty="0">
                    <a:solidFill>
                      <a:srgbClr val="FF0000"/>
                    </a:solidFill>
                  </a:rPr>
                  <a:t> </a:t>
                </a:r>
                <a:r>
                  <a:rPr lang="en-US" altLang="zh-Hans" dirty="0">
                    <a:solidFill>
                      <a:srgbClr val="FF0000"/>
                    </a:solidFill>
                  </a:rPr>
                  <a:t>F(x’)?</a:t>
                </a:r>
                <a:endParaRPr lang="en-US" dirty="0">
                  <a:solidFill>
                    <a:srgbClr val="FF0000"/>
                  </a:solidFill>
                </a:endParaRPr>
              </a:p>
            </p:txBody>
          </p:sp>
        </mc:Choice>
        <mc:Fallback xmlns="">
          <p:sp>
            <p:nvSpPr>
              <p:cNvPr id="13" name="TextBox 12">
                <a:extLst>
                  <a:ext uri="{FF2B5EF4-FFF2-40B4-BE49-F238E27FC236}">
                    <a16:creationId xmlns:a16="http://schemas.microsoft.com/office/drawing/2014/main" id="{9F2525A7-A6D0-8E4E-8742-509FD0DEDF39}"/>
                  </a:ext>
                </a:extLst>
              </p:cNvPr>
              <p:cNvSpPr txBox="1">
                <a:spLocks noRot="1" noChangeAspect="1" noMove="1" noResize="1" noEditPoints="1" noAdjustHandles="1" noChangeArrowheads="1" noChangeShapeType="1" noTextEdit="1"/>
              </p:cNvSpPr>
              <p:nvPr/>
            </p:nvSpPr>
            <p:spPr>
              <a:xfrm>
                <a:off x="3694176" y="2765368"/>
                <a:ext cx="5248656" cy="646331"/>
              </a:xfrm>
              <a:prstGeom prst="rect">
                <a:avLst/>
              </a:prstGeom>
              <a:blipFill>
                <a:blip r:embed="rId3"/>
                <a:stretch>
                  <a:fillRect l="-725"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370653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8543-111C-1C47-AD71-93A66E635EFC}"/>
              </a:ext>
            </a:extLst>
          </p:cNvPr>
          <p:cNvSpPr>
            <a:spLocks noGrp="1"/>
          </p:cNvSpPr>
          <p:nvPr>
            <p:ph type="title"/>
          </p:nvPr>
        </p:nvSpPr>
        <p:spPr/>
        <p:txBody>
          <a:bodyPr/>
          <a:lstStyle/>
          <a:p>
            <a:r>
              <a:rPr lang="en-US" altLang="zh-Hans" dirty="0"/>
              <a:t>Integrated</a:t>
            </a:r>
            <a:r>
              <a:rPr lang="zh-Hans" altLang="en-US" dirty="0"/>
              <a:t> </a:t>
            </a:r>
            <a:r>
              <a:rPr lang="en-US" altLang="zh-Hans" dirty="0"/>
              <a:t>gradients</a:t>
            </a:r>
            <a:r>
              <a:rPr lang="zh-Hans" altLang="en-US" dirty="0"/>
              <a:t> </a:t>
            </a:r>
            <a:r>
              <a:rPr lang="en-US" altLang="zh-Hans" dirty="0"/>
              <a:t>satisfies</a:t>
            </a:r>
            <a:r>
              <a:rPr lang="zh-Hans" altLang="en-US" dirty="0"/>
              <a:t> </a:t>
            </a:r>
            <a:r>
              <a:rPr lang="en-US" altLang="zh-Hans" dirty="0"/>
              <a:t>Axiom</a:t>
            </a:r>
            <a:r>
              <a:rPr lang="zh-Hans" altLang="en-US" dirty="0"/>
              <a:t> </a:t>
            </a:r>
            <a:r>
              <a:rPr lang="en-US" altLang="zh-Hans" dirty="0"/>
              <a:t>3</a:t>
            </a:r>
            <a:endParaRPr lang="en-US" dirty="0"/>
          </a:p>
        </p:txBody>
      </p:sp>
      <p:pic>
        <p:nvPicPr>
          <p:cNvPr id="5" name="Content Placeholder 4">
            <a:extLst>
              <a:ext uri="{FF2B5EF4-FFF2-40B4-BE49-F238E27FC236}">
                <a16:creationId xmlns:a16="http://schemas.microsoft.com/office/drawing/2014/main" id="{7BB450E0-5C77-9B46-9DC0-2C20F5EE8BAE}"/>
              </a:ext>
            </a:extLst>
          </p:cNvPr>
          <p:cNvPicPr>
            <a:picLocks noGrp="1" noChangeAspect="1"/>
          </p:cNvPicPr>
          <p:nvPr>
            <p:ph idx="1"/>
          </p:nvPr>
        </p:nvPicPr>
        <p:blipFill>
          <a:blip r:embed="rId2"/>
          <a:stretch>
            <a:fillRect/>
          </a:stretch>
        </p:blipFill>
        <p:spPr>
          <a:xfrm>
            <a:off x="838200" y="1416367"/>
            <a:ext cx="7592568" cy="5457159"/>
          </a:xfrm>
        </p:spPr>
      </p:pic>
    </p:spTree>
    <p:extLst>
      <p:ext uri="{BB962C8B-B14F-4D97-AF65-F5344CB8AC3E}">
        <p14:creationId xmlns:p14="http://schemas.microsoft.com/office/powerpoint/2010/main" val="13221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92B8-9146-CF46-A10F-F6F04A6E5F69}"/>
              </a:ext>
            </a:extLst>
          </p:cNvPr>
          <p:cNvSpPr>
            <a:spLocks noGrp="1"/>
          </p:cNvSpPr>
          <p:nvPr>
            <p:ph type="title"/>
          </p:nvPr>
        </p:nvSpPr>
        <p:spPr/>
        <p:txBody>
          <a:bodyPr>
            <a:normAutofit/>
          </a:bodyPr>
          <a:lstStyle/>
          <a:p>
            <a:r>
              <a:rPr lang="en-US" altLang="zh-Hans" sz="4000" dirty="0"/>
              <a:t>Integrated</a:t>
            </a:r>
            <a:r>
              <a:rPr lang="zh-Hans" altLang="en-US" sz="4000" dirty="0"/>
              <a:t> </a:t>
            </a:r>
            <a:r>
              <a:rPr lang="en-US" altLang="zh-Hans" sz="4000" dirty="0"/>
              <a:t>gradients</a:t>
            </a:r>
            <a:r>
              <a:rPr lang="zh-Hans" altLang="en-US" sz="4000" dirty="0"/>
              <a:t> </a:t>
            </a:r>
            <a:r>
              <a:rPr lang="en-US" altLang="zh-Hans" sz="4000" dirty="0"/>
              <a:t>satisfies</a:t>
            </a:r>
            <a:r>
              <a:rPr lang="zh-Hans" altLang="en-US" sz="4000" dirty="0"/>
              <a:t> </a:t>
            </a:r>
            <a:r>
              <a:rPr lang="en-US" altLang="zh-Hans" sz="4000" dirty="0"/>
              <a:t>Axiom</a:t>
            </a:r>
            <a:r>
              <a:rPr lang="zh-Hans" altLang="en-US" sz="4000" dirty="0"/>
              <a:t> </a:t>
            </a:r>
            <a:r>
              <a:rPr lang="en-US" altLang="zh-Hans" sz="4000" dirty="0"/>
              <a:t>3</a:t>
            </a:r>
            <a:r>
              <a:rPr lang="zh-Hans" altLang="en-US" sz="4000" dirty="0"/>
              <a:t> </a:t>
            </a:r>
            <a:r>
              <a:rPr lang="en-US" altLang="zh-Hans" sz="4000" dirty="0"/>
              <a:t>&amp;</a:t>
            </a:r>
            <a:r>
              <a:rPr lang="zh-Hans" altLang="en-US" sz="4000" dirty="0"/>
              <a:t> </a:t>
            </a:r>
            <a:r>
              <a:rPr lang="en-US" altLang="zh-Hans" sz="4000" dirty="0"/>
              <a:t>axiom</a:t>
            </a:r>
            <a:r>
              <a:rPr lang="zh-Hans" altLang="en-US" sz="4000" dirty="0"/>
              <a:t> </a:t>
            </a:r>
            <a:r>
              <a:rPr lang="en-US" altLang="zh-Hans" sz="4000" dirty="0"/>
              <a:t>1(a)</a:t>
            </a:r>
            <a:endParaRPr lang="en-US" sz="4000" dirty="0"/>
          </a:p>
        </p:txBody>
      </p:sp>
      <p:pic>
        <p:nvPicPr>
          <p:cNvPr id="5" name="Content Placeholder 4">
            <a:extLst>
              <a:ext uri="{FF2B5EF4-FFF2-40B4-BE49-F238E27FC236}">
                <a16:creationId xmlns:a16="http://schemas.microsoft.com/office/drawing/2014/main" id="{40EB19B7-BE14-0E4D-93B7-BBDAAB3964F6}"/>
              </a:ext>
            </a:extLst>
          </p:cNvPr>
          <p:cNvPicPr>
            <a:picLocks noGrp="1" noChangeAspect="1"/>
          </p:cNvPicPr>
          <p:nvPr>
            <p:ph idx="1"/>
          </p:nvPr>
        </p:nvPicPr>
        <p:blipFill>
          <a:blip r:embed="rId2"/>
          <a:stretch>
            <a:fillRect/>
          </a:stretch>
        </p:blipFill>
        <p:spPr>
          <a:xfrm>
            <a:off x="685640" y="1478152"/>
            <a:ext cx="9920942" cy="5068951"/>
          </a:xfrm>
        </p:spPr>
      </p:pic>
    </p:spTree>
    <p:extLst>
      <p:ext uri="{BB962C8B-B14F-4D97-AF65-F5344CB8AC3E}">
        <p14:creationId xmlns:p14="http://schemas.microsoft.com/office/powerpoint/2010/main" val="2432337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AAE4-3901-0E42-936A-F6F7167E3E5F}"/>
              </a:ext>
            </a:extLst>
          </p:cNvPr>
          <p:cNvSpPr>
            <a:spLocks noGrp="1"/>
          </p:cNvSpPr>
          <p:nvPr>
            <p:ph type="title"/>
          </p:nvPr>
        </p:nvSpPr>
        <p:spPr/>
        <p:txBody>
          <a:bodyPr/>
          <a:lstStyle/>
          <a:p>
            <a:r>
              <a:rPr lang="en-US" altLang="zh-Hans" dirty="0"/>
              <a:t>Recall</a:t>
            </a:r>
            <a:r>
              <a:rPr lang="zh-Hans" altLang="en-US" dirty="0"/>
              <a:t> </a:t>
            </a:r>
            <a:r>
              <a:rPr lang="en-US" altLang="zh-Hans" dirty="0"/>
              <a:t>sensitivity</a:t>
            </a:r>
            <a:r>
              <a:rPr lang="zh-Hans" altLang="en-US" dirty="0"/>
              <a:t> </a:t>
            </a:r>
            <a:r>
              <a:rPr lang="en-US" altLang="zh-Hans" dirty="0"/>
              <a:t>(a)</a:t>
            </a:r>
            <a:endParaRPr lang="en-US" dirty="0"/>
          </a:p>
        </p:txBody>
      </p:sp>
      <p:sp>
        <p:nvSpPr>
          <p:cNvPr id="3" name="Content Placeholder 2">
            <a:extLst>
              <a:ext uri="{FF2B5EF4-FFF2-40B4-BE49-F238E27FC236}">
                <a16:creationId xmlns:a16="http://schemas.microsoft.com/office/drawing/2014/main" id="{7BA49073-06F8-0D4B-9471-DC7D35176E85}"/>
              </a:ext>
            </a:extLst>
          </p:cNvPr>
          <p:cNvSpPr>
            <a:spLocks noGrp="1"/>
          </p:cNvSpPr>
          <p:nvPr>
            <p:ph idx="1"/>
          </p:nvPr>
        </p:nvSpPr>
        <p:spPr/>
        <p:txBody>
          <a:bodyPr/>
          <a:lstStyle/>
          <a:p>
            <a:r>
              <a:rPr lang="en-US" altLang="zh-Hans" dirty="0"/>
              <a:t>sensitivity</a:t>
            </a:r>
            <a:r>
              <a:rPr lang="zh-Hans" altLang="en-US" dirty="0"/>
              <a:t> </a:t>
            </a:r>
            <a:r>
              <a:rPr lang="en-US" altLang="zh-Hans" dirty="0"/>
              <a:t>(a)</a:t>
            </a:r>
            <a:br>
              <a:rPr lang="en-US" altLang="zh-Hans" dirty="0"/>
            </a:br>
            <a:r>
              <a:rPr lang="en-US" altLang="zh-Hans" dirty="0"/>
              <a:t>if for every input and baseline that differ in one feature but have different</a:t>
            </a:r>
            <a:r>
              <a:rPr lang="zh-Hans" altLang="en-US" dirty="0"/>
              <a:t> </a:t>
            </a:r>
            <a:r>
              <a:rPr lang="en-US" altLang="zh-Hans" dirty="0"/>
              <a:t>predictions then the differing feature should be given a non-zero attribution.</a:t>
            </a:r>
            <a:r>
              <a:rPr lang="zh-Hans" altLang="en-US" dirty="0"/>
              <a:t> </a:t>
            </a:r>
            <a:endParaRPr lang="en-US" altLang="zh-Hans" dirty="0"/>
          </a:p>
          <a:p>
            <a:endParaRPr lang="en-US" dirty="0"/>
          </a:p>
        </p:txBody>
      </p:sp>
    </p:spTree>
    <p:extLst>
      <p:ext uri="{BB962C8B-B14F-4D97-AF65-F5344CB8AC3E}">
        <p14:creationId xmlns:p14="http://schemas.microsoft.com/office/powerpoint/2010/main" val="275960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325F8E-5161-4448-8CD3-F3309BBC91AB}"/>
              </a:ext>
            </a:extLst>
          </p:cNvPr>
          <p:cNvPicPr>
            <a:picLocks noGrp="1" noChangeAspect="1"/>
          </p:cNvPicPr>
          <p:nvPr>
            <p:ph idx="1"/>
          </p:nvPr>
        </p:nvPicPr>
        <p:blipFill>
          <a:blip r:embed="rId2"/>
          <a:stretch>
            <a:fillRect/>
          </a:stretch>
        </p:blipFill>
        <p:spPr>
          <a:xfrm>
            <a:off x="0" y="219456"/>
            <a:ext cx="8664127" cy="5365852"/>
          </a:xfrm>
        </p:spPr>
      </p:pic>
      <p:sp>
        <p:nvSpPr>
          <p:cNvPr id="8" name="Title 1">
            <a:extLst>
              <a:ext uri="{FF2B5EF4-FFF2-40B4-BE49-F238E27FC236}">
                <a16:creationId xmlns:a16="http://schemas.microsoft.com/office/drawing/2014/main" id="{33910C2A-F225-DE44-B88B-FD8E887DB2F0}"/>
              </a:ext>
            </a:extLst>
          </p:cNvPr>
          <p:cNvSpPr>
            <a:spLocks noGrp="1"/>
          </p:cNvSpPr>
          <p:nvPr>
            <p:ph type="title"/>
          </p:nvPr>
        </p:nvSpPr>
        <p:spPr>
          <a:xfrm>
            <a:off x="8664127" y="1773936"/>
            <a:ext cx="3493008" cy="2615183"/>
          </a:xfrm>
        </p:spPr>
        <p:txBody>
          <a:bodyPr>
            <a:normAutofit/>
          </a:bodyPr>
          <a:lstStyle/>
          <a:p>
            <a:r>
              <a:rPr lang="en-US" altLang="zh-Hans" dirty="0"/>
              <a:t>Uniqueness</a:t>
            </a:r>
            <a:r>
              <a:rPr lang="zh-Hans" altLang="en-US" dirty="0"/>
              <a:t> </a:t>
            </a:r>
            <a:r>
              <a:rPr lang="en-US" altLang="zh-Hans" dirty="0"/>
              <a:t>of</a:t>
            </a:r>
            <a:r>
              <a:rPr lang="zh-Hans" altLang="en-US" dirty="0"/>
              <a:t> </a:t>
            </a:r>
            <a:r>
              <a:rPr lang="en-US" altLang="zh-Hans" dirty="0"/>
              <a:t>Integrated</a:t>
            </a:r>
            <a:r>
              <a:rPr lang="zh-Hans" altLang="en-US" dirty="0"/>
              <a:t> </a:t>
            </a:r>
            <a:r>
              <a:rPr lang="en-US" altLang="zh-Hans" dirty="0"/>
              <a:t>Gradients</a:t>
            </a:r>
            <a:endParaRPr lang="en-US" dirty="0"/>
          </a:p>
        </p:txBody>
      </p:sp>
      <p:sp>
        <p:nvSpPr>
          <p:cNvPr id="9" name="TextBox 8">
            <a:extLst>
              <a:ext uri="{FF2B5EF4-FFF2-40B4-BE49-F238E27FC236}">
                <a16:creationId xmlns:a16="http://schemas.microsoft.com/office/drawing/2014/main" id="{7A339774-D129-CD4E-B3C2-1C5C6FF331E2}"/>
              </a:ext>
            </a:extLst>
          </p:cNvPr>
          <p:cNvSpPr txBox="1"/>
          <p:nvPr/>
        </p:nvSpPr>
        <p:spPr>
          <a:xfrm>
            <a:off x="8664127" y="4620160"/>
            <a:ext cx="3054096" cy="1323439"/>
          </a:xfrm>
          <a:prstGeom prst="rect">
            <a:avLst/>
          </a:prstGeom>
          <a:noFill/>
        </p:spPr>
        <p:txBody>
          <a:bodyPr wrap="square" rtlCol="0">
            <a:spAutoFit/>
          </a:bodyPr>
          <a:lstStyle/>
          <a:p>
            <a:r>
              <a:rPr lang="en-US" altLang="zh-Hans" sz="2000" dirty="0">
                <a:solidFill>
                  <a:srgbClr val="FF0000"/>
                </a:solidFill>
              </a:rPr>
              <a:t>Not</a:t>
            </a:r>
            <a:r>
              <a:rPr lang="zh-Hans" altLang="en-US" sz="2000" dirty="0">
                <a:solidFill>
                  <a:srgbClr val="FF0000"/>
                </a:solidFill>
              </a:rPr>
              <a:t> </a:t>
            </a:r>
            <a:r>
              <a:rPr lang="en-US" altLang="zh-Hans" sz="2000" dirty="0">
                <a:solidFill>
                  <a:srgbClr val="FF0000"/>
                </a:solidFill>
              </a:rPr>
              <a:t>quite</a:t>
            </a:r>
            <a:r>
              <a:rPr lang="zh-Hans" altLang="en-US" sz="2000" dirty="0">
                <a:solidFill>
                  <a:srgbClr val="FF0000"/>
                </a:solidFill>
              </a:rPr>
              <a:t> </a:t>
            </a:r>
            <a:r>
              <a:rPr lang="en-US" altLang="zh-Hans" sz="2000" dirty="0">
                <a:solidFill>
                  <a:srgbClr val="FF0000"/>
                </a:solidFill>
              </a:rPr>
              <a:t>understand</a:t>
            </a:r>
            <a:r>
              <a:rPr lang="zh-Hans" altLang="en-US" sz="2000" dirty="0">
                <a:solidFill>
                  <a:srgbClr val="FF0000"/>
                </a:solidFill>
              </a:rPr>
              <a:t> </a:t>
            </a:r>
            <a:r>
              <a:rPr lang="en-US" altLang="zh-Hans" sz="2000" dirty="0">
                <a:solidFill>
                  <a:srgbClr val="FF0000"/>
                </a:solidFill>
              </a:rPr>
              <a:t>(for</a:t>
            </a:r>
            <a:r>
              <a:rPr lang="zh-Hans" altLang="en-US" sz="2000" dirty="0">
                <a:solidFill>
                  <a:srgbClr val="FF0000"/>
                </a:solidFill>
              </a:rPr>
              <a:t> </a:t>
            </a:r>
            <a:r>
              <a:rPr lang="en-US" altLang="zh-Hans" sz="2000" dirty="0">
                <a:solidFill>
                  <a:srgbClr val="FF0000"/>
                </a:solidFill>
              </a:rPr>
              <a:t>example,</a:t>
            </a:r>
            <a:r>
              <a:rPr lang="zh-Hans" altLang="en-US" sz="2000" dirty="0">
                <a:solidFill>
                  <a:srgbClr val="FF0000"/>
                </a:solidFill>
              </a:rPr>
              <a:t> </a:t>
            </a:r>
            <a:r>
              <a:rPr lang="en-US" altLang="zh-Hans" sz="2000" dirty="0">
                <a:solidFill>
                  <a:srgbClr val="FF0000"/>
                </a:solidFill>
              </a:rPr>
              <a:t>why</a:t>
            </a:r>
            <a:r>
              <a:rPr lang="zh-Hans" altLang="en-US" sz="2000" dirty="0">
                <a:solidFill>
                  <a:srgbClr val="FF0000"/>
                </a:solidFill>
              </a:rPr>
              <a:t> </a:t>
            </a:r>
            <a:r>
              <a:rPr lang="en-US" altLang="zh-Hans" sz="2000" dirty="0">
                <a:solidFill>
                  <a:srgbClr val="FF0000"/>
                </a:solidFill>
              </a:rPr>
              <a:t>“less</a:t>
            </a:r>
            <a:r>
              <a:rPr lang="zh-Hans" altLang="en-US" sz="2000" dirty="0">
                <a:solidFill>
                  <a:srgbClr val="FF0000"/>
                </a:solidFill>
              </a:rPr>
              <a:t> </a:t>
            </a:r>
            <a:r>
              <a:rPr lang="en-US" altLang="zh-Hans" sz="2000" dirty="0">
                <a:solidFill>
                  <a:srgbClr val="FF0000"/>
                </a:solidFill>
              </a:rPr>
              <a:t>of</a:t>
            </a:r>
            <a:r>
              <a:rPr lang="zh-Hans" altLang="en-US" sz="2000" dirty="0">
                <a:solidFill>
                  <a:srgbClr val="FF0000"/>
                </a:solidFill>
              </a:rPr>
              <a:t> </a:t>
            </a:r>
            <a:r>
              <a:rPr lang="en-US" altLang="zh-Hans" sz="2000" dirty="0">
                <a:solidFill>
                  <a:srgbClr val="FF0000"/>
                </a:solidFill>
              </a:rPr>
              <a:t>a</a:t>
            </a:r>
            <a:r>
              <a:rPr lang="zh-Hans" altLang="en-US" sz="2000" dirty="0">
                <a:solidFill>
                  <a:srgbClr val="FF0000"/>
                </a:solidFill>
              </a:rPr>
              <a:t> </a:t>
            </a:r>
            <a:r>
              <a:rPr lang="en-US" altLang="zh-Hans" sz="2000" dirty="0">
                <a:solidFill>
                  <a:srgbClr val="FF0000"/>
                </a:solidFill>
              </a:rPr>
              <a:t>concern</a:t>
            </a:r>
            <a:r>
              <a:rPr lang="zh-Hans" altLang="en-US" sz="2000" dirty="0">
                <a:solidFill>
                  <a:srgbClr val="FF0000"/>
                </a:solidFill>
              </a:rPr>
              <a:t>  </a:t>
            </a:r>
            <a:r>
              <a:rPr lang="en-US" altLang="zh-Hans" sz="2000" dirty="0">
                <a:solidFill>
                  <a:srgbClr val="FF0000"/>
                </a:solidFill>
              </a:rPr>
              <a:t>with</a:t>
            </a:r>
            <a:r>
              <a:rPr lang="zh-Hans" altLang="en-US" sz="2000" dirty="0">
                <a:solidFill>
                  <a:srgbClr val="FF0000"/>
                </a:solidFill>
              </a:rPr>
              <a:t> </a:t>
            </a:r>
            <a:r>
              <a:rPr lang="en-US" altLang="zh-Hans" sz="2000" dirty="0">
                <a:solidFill>
                  <a:srgbClr val="FF0000"/>
                </a:solidFill>
              </a:rPr>
              <a:t>linear</a:t>
            </a:r>
            <a:r>
              <a:rPr lang="zh-Hans" altLang="en-US" sz="2000" dirty="0">
                <a:solidFill>
                  <a:srgbClr val="FF0000"/>
                </a:solidFill>
              </a:rPr>
              <a:t> </a:t>
            </a:r>
            <a:r>
              <a:rPr lang="en-US" altLang="zh-Hans" sz="2000" dirty="0">
                <a:solidFill>
                  <a:srgbClr val="FF0000"/>
                </a:solidFill>
              </a:rPr>
              <a:t>or</a:t>
            </a:r>
            <a:r>
              <a:rPr lang="zh-Hans" altLang="en-US" sz="2000" dirty="0">
                <a:solidFill>
                  <a:srgbClr val="FF0000"/>
                </a:solidFill>
              </a:rPr>
              <a:t> </a:t>
            </a:r>
            <a:r>
              <a:rPr lang="en-US" altLang="zh-Hans" sz="2000" dirty="0">
                <a:solidFill>
                  <a:srgbClr val="FF0000"/>
                </a:solidFill>
              </a:rPr>
              <a:t>logistic</a:t>
            </a:r>
            <a:r>
              <a:rPr lang="zh-Hans" altLang="en-US" sz="2000" dirty="0">
                <a:solidFill>
                  <a:srgbClr val="FF0000"/>
                </a:solidFill>
              </a:rPr>
              <a:t> </a:t>
            </a:r>
            <a:r>
              <a:rPr lang="en-US" altLang="zh-Hans" sz="2000" dirty="0">
                <a:solidFill>
                  <a:srgbClr val="FF0000"/>
                </a:solidFill>
              </a:rPr>
              <a:t>models”)</a:t>
            </a:r>
            <a:endParaRPr lang="en-US" sz="2000" dirty="0">
              <a:solidFill>
                <a:srgbClr val="FF0000"/>
              </a:solidFill>
            </a:endParaRPr>
          </a:p>
        </p:txBody>
      </p:sp>
    </p:spTree>
    <p:extLst>
      <p:ext uri="{BB962C8B-B14F-4D97-AF65-F5344CB8AC3E}">
        <p14:creationId xmlns:p14="http://schemas.microsoft.com/office/powerpoint/2010/main" val="1871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4F9D71-95BD-DB4E-8477-F875A7CF1EBC}"/>
              </a:ext>
            </a:extLst>
          </p:cNvPr>
          <p:cNvPicPr>
            <a:picLocks noChangeAspect="1"/>
          </p:cNvPicPr>
          <p:nvPr/>
        </p:nvPicPr>
        <p:blipFill>
          <a:blip r:embed="rId2"/>
          <a:stretch>
            <a:fillRect/>
          </a:stretch>
        </p:blipFill>
        <p:spPr>
          <a:xfrm>
            <a:off x="7370065" y="-1832434"/>
            <a:ext cx="5736336" cy="8489266"/>
          </a:xfrm>
          <a:prstGeom prst="rect">
            <a:avLst/>
          </a:prstGeom>
        </p:spPr>
      </p:pic>
      <p:sp>
        <p:nvSpPr>
          <p:cNvPr id="11" name="Content Placeholder 10">
            <a:extLst>
              <a:ext uri="{FF2B5EF4-FFF2-40B4-BE49-F238E27FC236}">
                <a16:creationId xmlns:a16="http://schemas.microsoft.com/office/drawing/2014/main" id="{A5AB3E5A-D0B3-A54E-AC3A-3BCD1102C94E}"/>
              </a:ext>
            </a:extLst>
          </p:cNvPr>
          <p:cNvSpPr>
            <a:spLocks noGrp="1"/>
          </p:cNvSpPr>
          <p:nvPr>
            <p:ph idx="1"/>
          </p:nvPr>
        </p:nvSpPr>
        <p:spPr>
          <a:xfrm>
            <a:off x="161543" y="0"/>
            <a:ext cx="7208521" cy="6510528"/>
          </a:xfrm>
        </p:spPr>
        <p:txBody>
          <a:bodyPr>
            <a:normAutofit/>
          </a:bodyPr>
          <a:lstStyle/>
          <a:p>
            <a:r>
              <a:rPr lang="en-US" dirty="0"/>
              <a:t>A different evaluation technique considers images with human-drawn bounding boxes around objects, and computes the percentage of pixel attribution inside the box. While for most objects, one would expect the pixels located on the object to be most important for the prediction, in some cases the context in which the object occurs may also contribute to the prediction. The cabbage butterfly image from Figure 2 is a good example of this where the pixels on the leaf are also surfaced by the integrated gradients. </a:t>
            </a:r>
          </a:p>
        </p:txBody>
      </p:sp>
    </p:spTree>
    <p:extLst>
      <p:ext uri="{BB962C8B-B14F-4D97-AF65-F5344CB8AC3E}">
        <p14:creationId xmlns:p14="http://schemas.microsoft.com/office/powerpoint/2010/main" val="1308078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AB53-ECBA-8246-9FBC-798ABBA94E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43CDC5-0684-E74D-8ABE-2DF0E873569D}"/>
              </a:ext>
            </a:extLst>
          </p:cNvPr>
          <p:cNvSpPr>
            <a:spLocks noGrp="1"/>
          </p:cNvSpPr>
          <p:nvPr>
            <p:ph idx="1"/>
          </p:nvPr>
        </p:nvSpPr>
        <p:spPr/>
        <p:txBody>
          <a:bodyPr/>
          <a:lstStyle/>
          <a:p>
            <a:r>
              <a:rPr lang="en-US" altLang="zh-Hans" dirty="0"/>
              <a:t>R</a:t>
            </a:r>
            <a:r>
              <a:rPr lang="en-US" dirty="0"/>
              <a:t>oughly, we found that </a:t>
            </a:r>
            <a:r>
              <a:rPr lang="en-US" u="sng" dirty="0"/>
              <a:t>every</a:t>
            </a:r>
            <a:r>
              <a:rPr lang="en-US" altLang="zh-Hans" u="sng" dirty="0">
                <a:solidFill>
                  <a:srgbClr val="FF0000"/>
                </a:solidFill>
              </a:rPr>
              <a:t>?</a:t>
            </a:r>
            <a:r>
              <a:rPr lang="en-US" dirty="0"/>
              <a:t> empirical evaluation technique we could think of could not differentiate between artifacts that stem from </a:t>
            </a:r>
          </a:p>
          <a:p>
            <a:pPr lvl="1"/>
            <a:r>
              <a:rPr lang="en-US" u="sng" dirty="0"/>
              <a:t>perturbing the data</a:t>
            </a:r>
            <a:r>
              <a:rPr lang="en-US" dirty="0"/>
              <a:t>, a misbehaving model,</a:t>
            </a:r>
            <a:r>
              <a:rPr lang="en-US" altLang="zh-Hans" dirty="0">
                <a:solidFill>
                  <a:srgbClr val="FF0000"/>
                </a:solidFill>
              </a:rPr>
              <a:t>?</a:t>
            </a:r>
            <a:r>
              <a:rPr lang="en-US" dirty="0"/>
              <a:t> and </a:t>
            </a:r>
          </a:p>
          <a:p>
            <a:pPr lvl="1"/>
            <a:r>
              <a:rPr lang="en-US" dirty="0"/>
              <a:t>a misbehaving attribution method</a:t>
            </a:r>
            <a:r>
              <a:rPr lang="zh-Hans" altLang="en-US" dirty="0"/>
              <a:t> </a:t>
            </a:r>
            <a:r>
              <a:rPr lang="en-US" altLang="zh-Hans" dirty="0">
                <a:solidFill>
                  <a:srgbClr val="FF0000"/>
                </a:solidFill>
              </a:rPr>
              <a:t>(maybe</a:t>
            </a:r>
            <a:r>
              <a:rPr lang="zh-Hans" altLang="en-US" dirty="0">
                <a:solidFill>
                  <a:srgbClr val="FF0000"/>
                </a:solidFill>
              </a:rPr>
              <a:t> </a:t>
            </a:r>
            <a:r>
              <a:rPr lang="en-US" altLang="zh-Hans" dirty="0">
                <a:solidFill>
                  <a:srgbClr val="FF0000"/>
                </a:solidFill>
              </a:rPr>
              <a:t>the</a:t>
            </a:r>
            <a:r>
              <a:rPr lang="zh-Hans" altLang="en-US" dirty="0">
                <a:solidFill>
                  <a:srgbClr val="FF0000"/>
                </a:solidFill>
              </a:rPr>
              <a:t> </a:t>
            </a:r>
            <a:r>
              <a:rPr lang="en-US" altLang="zh-Hans" dirty="0">
                <a:solidFill>
                  <a:srgbClr val="FF0000"/>
                </a:solidFill>
              </a:rPr>
              <a:t>method</a:t>
            </a:r>
            <a:r>
              <a:rPr lang="zh-Hans" altLang="en-US" dirty="0">
                <a:solidFill>
                  <a:srgbClr val="FF0000"/>
                </a:solidFill>
              </a:rPr>
              <a:t> </a:t>
            </a:r>
            <a:r>
              <a:rPr lang="en-US" altLang="zh-Hans" dirty="0">
                <a:solidFill>
                  <a:srgbClr val="FF0000"/>
                </a:solidFill>
              </a:rPr>
              <a:t>does</a:t>
            </a:r>
            <a:r>
              <a:rPr lang="zh-Hans" altLang="en-US" dirty="0">
                <a:solidFill>
                  <a:srgbClr val="FF0000"/>
                </a:solidFill>
              </a:rPr>
              <a:t> </a:t>
            </a:r>
            <a:r>
              <a:rPr lang="en-US" altLang="zh-Hans" dirty="0">
                <a:solidFill>
                  <a:srgbClr val="FF0000"/>
                </a:solidFill>
              </a:rPr>
              <a:t>not</a:t>
            </a:r>
            <a:r>
              <a:rPr lang="zh-Hans" altLang="en-US" dirty="0">
                <a:solidFill>
                  <a:srgbClr val="FF0000"/>
                </a:solidFill>
              </a:rPr>
              <a:t> </a:t>
            </a:r>
            <a:r>
              <a:rPr lang="en-US" altLang="zh-Hans" dirty="0">
                <a:solidFill>
                  <a:srgbClr val="FF0000"/>
                </a:solidFill>
              </a:rPr>
              <a:t>satisfy</a:t>
            </a:r>
            <a:r>
              <a:rPr lang="zh-Hans" altLang="en-US" dirty="0">
                <a:solidFill>
                  <a:srgbClr val="FF0000"/>
                </a:solidFill>
              </a:rPr>
              <a:t> </a:t>
            </a:r>
            <a:r>
              <a:rPr lang="en-US" altLang="zh-Hans" dirty="0">
                <a:solidFill>
                  <a:srgbClr val="FF0000"/>
                </a:solidFill>
              </a:rPr>
              <a:t>Axiom</a:t>
            </a:r>
            <a:r>
              <a:rPr lang="zh-Hans" altLang="en-US" dirty="0">
                <a:solidFill>
                  <a:srgbClr val="FF0000"/>
                </a:solidFill>
              </a:rPr>
              <a:t> </a:t>
            </a:r>
            <a:r>
              <a:rPr lang="en-US" altLang="zh-Hans" dirty="0">
                <a:solidFill>
                  <a:srgbClr val="FF0000"/>
                </a:solidFill>
              </a:rPr>
              <a:t>1:</a:t>
            </a:r>
            <a:r>
              <a:rPr lang="zh-Hans" altLang="en-US" dirty="0">
                <a:solidFill>
                  <a:srgbClr val="FF0000"/>
                </a:solidFill>
              </a:rPr>
              <a:t> </a:t>
            </a:r>
            <a:r>
              <a:rPr lang="en-US" altLang="zh-Hans" dirty="0">
                <a:solidFill>
                  <a:srgbClr val="FF0000"/>
                </a:solidFill>
              </a:rPr>
              <a:t>sensitivity</a:t>
            </a:r>
            <a:r>
              <a:rPr lang="zh-Hans" altLang="en-US" dirty="0">
                <a:solidFill>
                  <a:srgbClr val="FF0000"/>
                </a:solidFill>
              </a:rPr>
              <a:t> </a:t>
            </a:r>
            <a:r>
              <a:rPr lang="en-US" altLang="zh-Hans" dirty="0">
                <a:solidFill>
                  <a:srgbClr val="FF0000"/>
                </a:solidFill>
              </a:rPr>
              <a:t>(a))</a:t>
            </a:r>
            <a:r>
              <a:rPr lang="en-US" dirty="0">
                <a:solidFill>
                  <a:srgbClr val="FF0000"/>
                </a:solidFill>
              </a:rPr>
              <a:t>.</a:t>
            </a:r>
            <a:r>
              <a:rPr lang="en-US" dirty="0"/>
              <a:t> </a:t>
            </a:r>
            <a:br>
              <a:rPr lang="en-US" dirty="0"/>
            </a:br>
            <a:endParaRPr lang="en-US" dirty="0"/>
          </a:p>
          <a:p>
            <a:r>
              <a:rPr lang="en-US" dirty="0"/>
              <a:t>This was why we turned to an axiomatic approach in designing a good attribution method (Section 2). While our method satisfies Sensitivity and Implementation Invariance</a:t>
            </a:r>
            <a:r>
              <a:rPr lang="zh-Hans" altLang="en-US" dirty="0"/>
              <a:t> </a:t>
            </a:r>
            <a:r>
              <a:rPr lang="en-US" altLang="zh-Hans" dirty="0">
                <a:solidFill>
                  <a:srgbClr val="FF0000"/>
                </a:solidFill>
              </a:rPr>
              <a:t>(same</a:t>
            </a:r>
            <a:r>
              <a:rPr lang="zh-Hans" altLang="en-US" dirty="0">
                <a:solidFill>
                  <a:srgbClr val="FF0000"/>
                </a:solidFill>
              </a:rPr>
              <a:t> </a:t>
            </a:r>
            <a:r>
              <a:rPr lang="en-US" altLang="zh-Hans" dirty="0">
                <a:solidFill>
                  <a:srgbClr val="FF0000"/>
                </a:solidFill>
              </a:rPr>
              <a:t>explanation</a:t>
            </a:r>
            <a:r>
              <a:rPr lang="zh-Hans" altLang="en-US" dirty="0">
                <a:solidFill>
                  <a:srgbClr val="FF0000"/>
                </a:solidFill>
              </a:rPr>
              <a:t> </a:t>
            </a:r>
            <a:r>
              <a:rPr lang="en-US" altLang="zh-Hans" dirty="0">
                <a:solidFill>
                  <a:srgbClr val="FF0000"/>
                </a:solidFill>
              </a:rPr>
              <a:t>as</a:t>
            </a:r>
            <a:r>
              <a:rPr lang="zh-Hans" altLang="en-US" dirty="0">
                <a:solidFill>
                  <a:srgbClr val="FF0000"/>
                </a:solidFill>
              </a:rPr>
              <a:t> </a:t>
            </a:r>
            <a:r>
              <a:rPr lang="en-US" altLang="zh-Hans" dirty="0">
                <a:solidFill>
                  <a:srgbClr val="FF0000"/>
                </a:solidFill>
              </a:rPr>
              <a:t>chain</a:t>
            </a:r>
            <a:r>
              <a:rPr lang="zh-Hans" altLang="en-US" dirty="0">
                <a:solidFill>
                  <a:srgbClr val="FF0000"/>
                </a:solidFill>
              </a:rPr>
              <a:t> </a:t>
            </a:r>
            <a:r>
              <a:rPr lang="en-US" altLang="zh-Hans" dirty="0">
                <a:solidFill>
                  <a:srgbClr val="FF0000"/>
                </a:solidFill>
              </a:rPr>
              <a:t>rule</a:t>
            </a:r>
            <a:r>
              <a:rPr lang="zh-Hans" altLang="en-US" dirty="0">
                <a:solidFill>
                  <a:srgbClr val="FF0000"/>
                </a:solidFill>
              </a:rPr>
              <a:t> </a:t>
            </a:r>
            <a:r>
              <a:rPr lang="en-US" altLang="zh-Hans" dirty="0">
                <a:solidFill>
                  <a:srgbClr val="FF0000"/>
                </a:solidFill>
              </a:rPr>
              <a:t>for</a:t>
            </a:r>
            <a:r>
              <a:rPr lang="zh-Hans" altLang="en-US" dirty="0">
                <a:solidFill>
                  <a:srgbClr val="FF0000"/>
                </a:solidFill>
              </a:rPr>
              <a:t> </a:t>
            </a:r>
            <a:r>
              <a:rPr lang="en-US" altLang="zh-Hans" dirty="0">
                <a:solidFill>
                  <a:srgbClr val="FF0000"/>
                </a:solidFill>
              </a:rPr>
              <a:t>derivatives)</a:t>
            </a:r>
            <a:r>
              <a:rPr lang="en-US" dirty="0"/>
              <a:t>, it certainly isn’t the </a:t>
            </a:r>
            <a:r>
              <a:rPr lang="en-US" u="sng" dirty="0"/>
              <a:t>unique method to do so</a:t>
            </a:r>
            <a:r>
              <a:rPr lang="en-US" dirty="0"/>
              <a:t>. </a:t>
            </a:r>
          </a:p>
          <a:p>
            <a:pPr marL="0" indent="0">
              <a:buNone/>
            </a:pPr>
            <a:endParaRPr lang="en-US" dirty="0"/>
          </a:p>
        </p:txBody>
      </p:sp>
    </p:spTree>
    <p:extLst>
      <p:ext uri="{BB962C8B-B14F-4D97-AF65-F5344CB8AC3E}">
        <p14:creationId xmlns:p14="http://schemas.microsoft.com/office/powerpoint/2010/main" val="3400026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B719-F2F3-BA47-BA3B-C0AB17BECB7A}"/>
              </a:ext>
            </a:extLst>
          </p:cNvPr>
          <p:cNvSpPr>
            <a:spLocks noGrp="1"/>
          </p:cNvSpPr>
          <p:nvPr>
            <p:ph type="title"/>
          </p:nvPr>
        </p:nvSpPr>
        <p:spPr/>
        <p:txBody>
          <a:bodyPr/>
          <a:lstStyle/>
          <a:p>
            <a:r>
              <a:rPr lang="en-US" altLang="zh-Hans" dirty="0"/>
              <a:t>Uniqueness</a:t>
            </a:r>
            <a:r>
              <a:rPr lang="zh-Hans" altLang="en-US" dirty="0"/>
              <a:t> </a:t>
            </a:r>
            <a:r>
              <a:rPr lang="en-US" altLang="zh-Hans" dirty="0"/>
              <a:t>of</a:t>
            </a:r>
            <a:r>
              <a:rPr lang="zh-Hans" altLang="en-US" dirty="0"/>
              <a:t> </a:t>
            </a:r>
            <a:r>
              <a:rPr lang="en-US" altLang="zh-Hans" dirty="0"/>
              <a:t>Integrated</a:t>
            </a:r>
            <a:r>
              <a:rPr lang="zh-Hans" altLang="en-US" dirty="0"/>
              <a:t> </a:t>
            </a:r>
            <a:r>
              <a:rPr lang="en-US" altLang="zh-Hans" dirty="0"/>
              <a:t>gradients</a:t>
            </a:r>
            <a:r>
              <a:rPr lang="zh-Hans" altLang="en-US" dirty="0"/>
              <a:t> </a:t>
            </a:r>
            <a:r>
              <a:rPr lang="en-US" altLang="zh-Hans" dirty="0"/>
              <a:t>amongst</a:t>
            </a:r>
            <a:r>
              <a:rPr lang="zh-Hans" altLang="en-US" dirty="0"/>
              <a:t> </a:t>
            </a:r>
            <a:r>
              <a:rPr lang="en-US" altLang="zh-Hans" dirty="0"/>
              <a:t>Path</a:t>
            </a:r>
            <a:r>
              <a:rPr lang="zh-Hans" altLang="en-US" dirty="0"/>
              <a:t> </a:t>
            </a:r>
            <a:r>
              <a:rPr lang="en-US" altLang="zh-Hans" dirty="0"/>
              <a:t>methods</a:t>
            </a:r>
            <a:endParaRPr lang="en-US" dirty="0"/>
          </a:p>
        </p:txBody>
      </p:sp>
      <p:sp>
        <p:nvSpPr>
          <p:cNvPr id="3" name="Content Placeholder 2">
            <a:extLst>
              <a:ext uri="{FF2B5EF4-FFF2-40B4-BE49-F238E27FC236}">
                <a16:creationId xmlns:a16="http://schemas.microsoft.com/office/drawing/2014/main" id="{7500130A-F9DD-DB4E-95E5-DE6436C1EEF4}"/>
              </a:ext>
            </a:extLst>
          </p:cNvPr>
          <p:cNvSpPr>
            <a:spLocks noGrp="1"/>
          </p:cNvSpPr>
          <p:nvPr>
            <p:ph idx="1"/>
          </p:nvPr>
        </p:nvSpPr>
        <p:spPr/>
        <p:txBody>
          <a:bodyPr/>
          <a:lstStyle/>
          <a:p>
            <a:r>
              <a:rPr lang="en-US" altLang="zh-Hans" dirty="0"/>
              <a:t>See</a:t>
            </a:r>
            <a:r>
              <a:rPr lang="zh-Hans" altLang="en-US" dirty="0"/>
              <a:t> </a:t>
            </a:r>
            <a:r>
              <a:rPr lang="en-US" altLang="zh-Hans" dirty="0"/>
              <a:t>the</a:t>
            </a:r>
            <a:r>
              <a:rPr lang="zh-Hans" altLang="en-US" dirty="0"/>
              <a:t> </a:t>
            </a:r>
            <a:r>
              <a:rPr lang="en-US" altLang="zh-Hans" dirty="0"/>
              <a:t>paper.</a:t>
            </a:r>
          </a:p>
          <a:p>
            <a:endParaRPr lang="en-US" altLang="zh-Hans" dirty="0"/>
          </a:p>
          <a:p>
            <a:r>
              <a:rPr lang="en-US" altLang="zh-Hans" dirty="0"/>
              <a:t>All</a:t>
            </a:r>
            <a:r>
              <a:rPr lang="zh-Hans" altLang="en-US" dirty="0"/>
              <a:t> </a:t>
            </a:r>
            <a:r>
              <a:rPr lang="en-US" altLang="zh-Hans" dirty="0"/>
              <a:t>path</a:t>
            </a:r>
            <a:r>
              <a:rPr lang="zh-Hans" altLang="en-US" dirty="0"/>
              <a:t> </a:t>
            </a:r>
            <a:r>
              <a:rPr lang="en-US" altLang="zh-Hans" dirty="0"/>
              <a:t>methods</a:t>
            </a:r>
            <a:r>
              <a:rPr lang="zh-Hans" altLang="en-US" dirty="0"/>
              <a:t> </a:t>
            </a:r>
            <a:r>
              <a:rPr lang="en-US" altLang="zh-Hans" dirty="0"/>
              <a:t>satisfy</a:t>
            </a:r>
            <a:r>
              <a:rPr lang="zh-Hans" altLang="en-US" dirty="0"/>
              <a:t> </a:t>
            </a:r>
            <a:endParaRPr lang="en-US" altLang="zh-Hans" dirty="0"/>
          </a:p>
          <a:p>
            <a:pPr lvl="1"/>
            <a:r>
              <a:rPr lang="en-US" altLang="zh-Hans" dirty="0"/>
              <a:t>implementation</a:t>
            </a:r>
            <a:r>
              <a:rPr lang="zh-Hans" altLang="en-US" dirty="0"/>
              <a:t> </a:t>
            </a:r>
            <a:r>
              <a:rPr lang="en-US" altLang="zh-Hans" dirty="0"/>
              <a:t>invariance.</a:t>
            </a:r>
          </a:p>
          <a:p>
            <a:pPr lvl="1"/>
            <a:r>
              <a:rPr lang="en-US" altLang="zh-Hans" dirty="0"/>
              <a:t>Completeness</a:t>
            </a:r>
            <a:r>
              <a:rPr lang="zh-Hans" altLang="en-US" dirty="0"/>
              <a:t> </a:t>
            </a:r>
            <a:r>
              <a:rPr lang="en-US" altLang="zh-Hans" dirty="0"/>
              <a:t>=&gt;</a:t>
            </a:r>
            <a:r>
              <a:rPr lang="zh-Hans" altLang="en-US" dirty="0"/>
              <a:t> </a:t>
            </a:r>
            <a:r>
              <a:rPr lang="en-US" altLang="zh-Hans" dirty="0"/>
              <a:t>axiom</a:t>
            </a:r>
            <a:r>
              <a:rPr lang="zh-Hans" altLang="en-US" dirty="0"/>
              <a:t> </a:t>
            </a:r>
            <a:r>
              <a:rPr lang="en-US" altLang="zh-Hans" dirty="0"/>
              <a:t>1</a:t>
            </a:r>
            <a:r>
              <a:rPr lang="zh-Hans" altLang="en-US" dirty="0"/>
              <a:t> </a:t>
            </a:r>
            <a:r>
              <a:rPr lang="en-US" altLang="zh-Hans" dirty="0"/>
              <a:t>(a).</a:t>
            </a:r>
          </a:p>
          <a:p>
            <a:r>
              <a:rPr lang="en-US" altLang="zh-Hans" dirty="0"/>
              <a:t>More</a:t>
            </a:r>
            <a:r>
              <a:rPr lang="zh-Hans" altLang="en-US" dirty="0"/>
              <a:t> </a:t>
            </a:r>
            <a:r>
              <a:rPr lang="en-US" altLang="zh-Hans" dirty="0"/>
              <a:t>interestingly,</a:t>
            </a:r>
            <a:r>
              <a:rPr lang="zh-Hans" altLang="en-US" dirty="0"/>
              <a:t> </a:t>
            </a:r>
            <a:r>
              <a:rPr lang="en-US" altLang="zh-Hans" dirty="0"/>
              <a:t>path</a:t>
            </a:r>
            <a:r>
              <a:rPr lang="zh-Hans" altLang="en-US" dirty="0"/>
              <a:t> </a:t>
            </a:r>
            <a:r>
              <a:rPr lang="en-US" altLang="zh-Hans" dirty="0"/>
              <a:t>methods</a:t>
            </a:r>
            <a:r>
              <a:rPr lang="zh-Hans" altLang="en-US" dirty="0"/>
              <a:t> </a:t>
            </a:r>
            <a:r>
              <a:rPr lang="en-US" altLang="zh-Hans" dirty="0"/>
              <a:t>are</a:t>
            </a:r>
            <a:r>
              <a:rPr lang="zh-Hans" altLang="en-US" dirty="0"/>
              <a:t> </a:t>
            </a:r>
            <a:r>
              <a:rPr lang="en-US" altLang="zh-Hans" dirty="0"/>
              <a:t>the</a:t>
            </a:r>
            <a:r>
              <a:rPr lang="zh-Hans" altLang="en-US" dirty="0"/>
              <a:t> </a:t>
            </a:r>
            <a:r>
              <a:rPr lang="en-US" altLang="zh-Hans" dirty="0"/>
              <a:t>only</a:t>
            </a:r>
            <a:r>
              <a:rPr lang="zh-Hans" altLang="en-US" dirty="0"/>
              <a:t> </a:t>
            </a:r>
            <a:r>
              <a:rPr lang="en-US" altLang="zh-Hans" dirty="0"/>
              <a:t>methods</a:t>
            </a:r>
            <a:r>
              <a:rPr lang="zh-Hans" altLang="en-US" dirty="0"/>
              <a:t> </a:t>
            </a:r>
            <a:r>
              <a:rPr lang="en-US" altLang="zh-Hans" dirty="0"/>
              <a:t>that</a:t>
            </a:r>
            <a:r>
              <a:rPr lang="zh-Hans" altLang="en-US" dirty="0"/>
              <a:t> </a:t>
            </a:r>
            <a:r>
              <a:rPr lang="en-US" altLang="zh-Hans" dirty="0"/>
              <a:t>satisfy</a:t>
            </a:r>
            <a:r>
              <a:rPr lang="zh-Hans" altLang="en-US" dirty="0"/>
              <a:t> </a:t>
            </a:r>
            <a:r>
              <a:rPr lang="en-US" altLang="zh-Hans" dirty="0"/>
              <a:t>Axiom</a:t>
            </a:r>
            <a:r>
              <a:rPr lang="zh-Hans" altLang="en-US" dirty="0"/>
              <a:t> </a:t>
            </a:r>
            <a:r>
              <a:rPr lang="en-US" altLang="zh-Hans" dirty="0"/>
              <a:t>1(a),</a:t>
            </a:r>
            <a:r>
              <a:rPr lang="zh-Hans" altLang="en-US" dirty="0"/>
              <a:t> </a:t>
            </a:r>
            <a:r>
              <a:rPr lang="en-US" altLang="zh-Hans" dirty="0"/>
              <a:t>2</a:t>
            </a:r>
            <a:r>
              <a:rPr lang="zh-Hans" altLang="en-US" dirty="0"/>
              <a:t> </a:t>
            </a:r>
            <a:r>
              <a:rPr lang="en-US" altLang="zh-Hans" dirty="0"/>
              <a:t>(implementation</a:t>
            </a:r>
            <a:r>
              <a:rPr lang="zh-Hans" altLang="en-US" dirty="0"/>
              <a:t> </a:t>
            </a:r>
            <a:r>
              <a:rPr lang="en-US" altLang="zh-Hans" dirty="0"/>
              <a:t>invariance),</a:t>
            </a:r>
            <a:r>
              <a:rPr lang="zh-Hans" altLang="en-US" dirty="0"/>
              <a:t> </a:t>
            </a:r>
            <a:r>
              <a:rPr lang="en-US" altLang="zh-Hans" dirty="0"/>
              <a:t>3</a:t>
            </a:r>
            <a:r>
              <a:rPr lang="zh-Hans" altLang="en-US" dirty="0"/>
              <a:t> </a:t>
            </a:r>
            <a:r>
              <a:rPr lang="en-US" altLang="zh-Hans" dirty="0"/>
              <a:t>(completeness),</a:t>
            </a:r>
            <a:r>
              <a:rPr lang="zh-Hans" altLang="en-US" dirty="0"/>
              <a:t> </a:t>
            </a:r>
            <a:r>
              <a:rPr lang="en-US" altLang="zh-Hans" dirty="0"/>
              <a:t>Axiom</a:t>
            </a:r>
            <a:r>
              <a:rPr lang="zh-Hans" altLang="en-US" dirty="0"/>
              <a:t> </a:t>
            </a:r>
            <a:r>
              <a:rPr lang="en-US" altLang="zh-Hans" dirty="0"/>
              <a:t>1(b),</a:t>
            </a:r>
            <a:r>
              <a:rPr lang="zh-Hans" altLang="en-US" dirty="0"/>
              <a:t> </a:t>
            </a:r>
            <a:r>
              <a:rPr lang="en-US" altLang="zh-Hans" dirty="0"/>
              <a:t>Axiom</a:t>
            </a:r>
            <a:r>
              <a:rPr lang="zh-Hans" altLang="en-US" dirty="0"/>
              <a:t> </a:t>
            </a:r>
            <a:r>
              <a:rPr lang="en-US" altLang="zh-Hans" dirty="0"/>
              <a:t>4</a:t>
            </a:r>
            <a:r>
              <a:rPr lang="zh-Hans" altLang="en-US" dirty="0"/>
              <a:t> </a:t>
            </a:r>
            <a:r>
              <a:rPr lang="en-US" altLang="zh-Hans" dirty="0"/>
              <a:t>(linearity).</a:t>
            </a:r>
          </a:p>
          <a:p>
            <a:endParaRPr lang="en-US" altLang="zh-Hans" dirty="0"/>
          </a:p>
          <a:p>
            <a:pPr lvl="1"/>
            <a:endParaRPr lang="en-US" altLang="zh-Hans" dirty="0"/>
          </a:p>
          <a:p>
            <a:endParaRPr lang="en-US" dirty="0"/>
          </a:p>
          <a:p>
            <a:endParaRPr lang="en-US" dirty="0"/>
          </a:p>
        </p:txBody>
      </p:sp>
    </p:spTree>
    <p:extLst>
      <p:ext uri="{BB962C8B-B14F-4D97-AF65-F5344CB8AC3E}">
        <p14:creationId xmlns:p14="http://schemas.microsoft.com/office/powerpoint/2010/main" val="45122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9760-5179-A644-85C8-175516E8D59C}"/>
              </a:ext>
            </a:extLst>
          </p:cNvPr>
          <p:cNvSpPr>
            <a:spLocks noGrp="1"/>
          </p:cNvSpPr>
          <p:nvPr>
            <p:ph type="title"/>
          </p:nvPr>
        </p:nvSpPr>
        <p:spPr>
          <a:xfrm>
            <a:off x="838200" y="269663"/>
            <a:ext cx="6457360" cy="1325563"/>
          </a:xfrm>
        </p:spPr>
        <p:txBody>
          <a:bodyPr/>
          <a:lstStyle/>
          <a:p>
            <a:r>
              <a:rPr lang="en-US" altLang="zh-Hans" dirty="0"/>
              <a:t>Instance</a:t>
            </a:r>
            <a:r>
              <a:rPr lang="zh-Hans" altLang="en-US" dirty="0"/>
              <a:t> </a:t>
            </a:r>
            <a:r>
              <a:rPr lang="en-US" altLang="zh-Hans" dirty="0"/>
              <a:t>for</a:t>
            </a:r>
            <a:r>
              <a:rPr lang="zh-Hans" altLang="en-US" dirty="0"/>
              <a:t> </a:t>
            </a:r>
            <a:r>
              <a:rPr lang="en-US" altLang="zh-Hans" dirty="0"/>
              <a:t>(definition</a:t>
            </a:r>
            <a:r>
              <a:rPr lang="zh-Hans" altLang="en-US" dirty="0"/>
              <a:t> </a:t>
            </a:r>
            <a:r>
              <a:rPr lang="en-US" altLang="zh-Hans" dirty="0"/>
              <a:t>1?)</a:t>
            </a:r>
            <a:r>
              <a:rPr lang="zh-Hans" altLang="en-US" dirty="0"/>
              <a:t> </a:t>
            </a:r>
            <a:r>
              <a:rPr lang="en-US" altLang="zh-Hans" dirty="0"/>
              <a:t>attribution</a:t>
            </a:r>
            <a:r>
              <a:rPr lang="zh-Hans" altLang="en-US" dirty="0"/>
              <a:t> </a:t>
            </a:r>
            <a:r>
              <a:rPr lang="en-US" altLang="zh-Hans" dirty="0"/>
              <a:t>method</a:t>
            </a:r>
            <a:r>
              <a:rPr lang="zh-Hans" altLang="en-US" dirty="0"/>
              <a:t> </a:t>
            </a:r>
            <a:endParaRPr lang="en-US" dirty="0"/>
          </a:p>
        </p:txBody>
      </p:sp>
      <p:pic>
        <p:nvPicPr>
          <p:cNvPr id="5" name="Content Placeholder 4">
            <a:extLst>
              <a:ext uri="{FF2B5EF4-FFF2-40B4-BE49-F238E27FC236}">
                <a16:creationId xmlns:a16="http://schemas.microsoft.com/office/drawing/2014/main" id="{E7EC7B1B-8363-DC47-A783-8BAE9F043C63}"/>
              </a:ext>
            </a:extLst>
          </p:cNvPr>
          <p:cNvPicPr>
            <a:picLocks noGrp="1" noChangeAspect="1"/>
          </p:cNvPicPr>
          <p:nvPr>
            <p:ph idx="1"/>
          </p:nvPr>
        </p:nvPicPr>
        <p:blipFill>
          <a:blip r:embed="rId2"/>
          <a:stretch>
            <a:fillRect/>
          </a:stretch>
        </p:blipFill>
        <p:spPr>
          <a:xfrm>
            <a:off x="262238" y="1429431"/>
            <a:ext cx="7033322" cy="2590277"/>
          </a:xfrm>
        </p:spPr>
      </p:pic>
      <p:pic>
        <p:nvPicPr>
          <p:cNvPr id="7" name="Picture 6">
            <a:extLst>
              <a:ext uri="{FF2B5EF4-FFF2-40B4-BE49-F238E27FC236}">
                <a16:creationId xmlns:a16="http://schemas.microsoft.com/office/drawing/2014/main" id="{717457BE-3931-2C42-A658-21353F023F29}"/>
              </a:ext>
            </a:extLst>
          </p:cNvPr>
          <p:cNvPicPr>
            <a:picLocks noChangeAspect="1"/>
          </p:cNvPicPr>
          <p:nvPr/>
        </p:nvPicPr>
        <p:blipFill>
          <a:blip r:embed="rId3"/>
          <a:stretch>
            <a:fillRect/>
          </a:stretch>
        </p:blipFill>
        <p:spPr>
          <a:xfrm>
            <a:off x="7557796" y="0"/>
            <a:ext cx="4634204" cy="6858207"/>
          </a:xfrm>
          <a:prstGeom prst="rect">
            <a:avLst/>
          </a:prstGeom>
        </p:spPr>
      </p:pic>
      <p:pic>
        <p:nvPicPr>
          <p:cNvPr id="9" name="Picture 8">
            <a:extLst>
              <a:ext uri="{FF2B5EF4-FFF2-40B4-BE49-F238E27FC236}">
                <a16:creationId xmlns:a16="http://schemas.microsoft.com/office/drawing/2014/main" id="{69627DC1-F910-114D-8487-01576724E935}"/>
              </a:ext>
            </a:extLst>
          </p:cNvPr>
          <p:cNvPicPr>
            <a:picLocks noChangeAspect="1"/>
          </p:cNvPicPr>
          <p:nvPr/>
        </p:nvPicPr>
        <p:blipFill>
          <a:blip r:embed="rId4"/>
          <a:stretch>
            <a:fillRect/>
          </a:stretch>
        </p:blipFill>
        <p:spPr>
          <a:xfrm>
            <a:off x="1" y="4516015"/>
            <a:ext cx="7606834" cy="1306285"/>
          </a:xfrm>
          <a:prstGeom prst="rect">
            <a:avLst/>
          </a:prstGeom>
        </p:spPr>
      </p:pic>
      <p:sp>
        <p:nvSpPr>
          <p:cNvPr id="12" name="TextBox 11">
            <a:extLst>
              <a:ext uri="{FF2B5EF4-FFF2-40B4-BE49-F238E27FC236}">
                <a16:creationId xmlns:a16="http://schemas.microsoft.com/office/drawing/2014/main" id="{B1BFAA29-D4F3-E044-92D7-7300BC719685}"/>
              </a:ext>
            </a:extLst>
          </p:cNvPr>
          <p:cNvSpPr txBox="1"/>
          <p:nvPr/>
        </p:nvSpPr>
        <p:spPr>
          <a:xfrm>
            <a:off x="262238" y="5822300"/>
            <a:ext cx="6829027" cy="1015663"/>
          </a:xfrm>
          <a:prstGeom prst="rect">
            <a:avLst/>
          </a:prstGeom>
          <a:noFill/>
        </p:spPr>
        <p:txBody>
          <a:bodyPr wrap="square" rtlCol="0">
            <a:spAutoFit/>
          </a:bodyPr>
          <a:lstStyle/>
          <a:p>
            <a:r>
              <a:rPr lang="en-US" altLang="zh-Hans" sz="2000" dirty="0">
                <a:solidFill>
                  <a:srgbClr val="FF0000"/>
                </a:solidFill>
              </a:rPr>
              <a:t>Scores</a:t>
            </a:r>
            <a:r>
              <a:rPr lang="zh-Hans" altLang="en-US" sz="2000" dirty="0">
                <a:solidFill>
                  <a:srgbClr val="FF0000"/>
                </a:solidFill>
              </a:rPr>
              <a:t> </a:t>
            </a:r>
            <a:r>
              <a:rPr lang="en-US" altLang="zh-Hans" sz="2000" dirty="0">
                <a:solidFill>
                  <a:srgbClr val="FF0000"/>
                </a:solidFill>
              </a:rPr>
              <a:t>(in</a:t>
            </a:r>
            <a:r>
              <a:rPr lang="zh-Hans" altLang="en-US" sz="2000" dirty="0">
                <a:solidFill>
                  <a:srgbClr val="FF0000"/>
                </a:solidFill>
              </a:rPr>
              <a:t> </a:t>
            </a:r>
            <a:r>
              <a:rPr lang="en-US" altLang="zh-Hans" sz="2000" dirty="0">
                <a:solidFill>
                  <a:srgbClr val="FF0000"/>
                </a:solidFill>
              </a:rPr>
              <a:t>figure</a:t>
            </a:r>
            <a:r>
              <a:rPr lang="zh-Hans" altLang="en-US" sz="2000" dirty="0">
                <a:solidFill>
                  <a:srgbClr val="FF0000"/>
                </a:solidFill>
              </a:rPr>
              <a:t> </a:t>
            </a:r>
            <a:r>
              <a:rPr lang="en-US" altLang="zh-Hans" sz="2000" dirty="0">
                <a:solidFill>
                  <a:srgbClr val="FF0000"/>
                </a:solidFill>
              </a:rPr>
              <a:t>2)</a:t>
            </a:r>
            <a:r>
              <a:rPr lang="zh-Hans" altLang="en-US" sz="2000" dirty="0">
                <a:solidFill>
                  <a:srgbClr val="FF0000"/>
                </a:solidFill>
              </a:rPr>
              <a:t> </a:t>
            </a:r>
            <a:r>
              <a:rPr lang="en-US" altLang="zh-Hans" sz="2000" dirty="0">
                <a:solidFill>
                  <a:srgbClr val="FF0000"/>
                </a:solidFill>
              </a:rPr>
              <a:t>is</a:t>
            </a:r>
            <a:r>
              <a:rPr lang="zh-Hans" altLang="en-US" sz="2000" dirty="0">
                <a:solidFill>
                  <a:srgbClr val="FF0000"/>
                </a:solidFill>
              </a:rPr>
              <a:t> </a:t>
            </a:r>
            <a:r>
              <a:rPr lang="en-US" altLang="zh-Hans" sz="2000" dirty="0">
                <a:solidFill>
                  <a:srgbClr val="FF0000"/>
                </a:solidFill>
              </a:rPr>
              <a:t>talking</a:t>
            </a:r>
            <a:r>
              <a:rPr lang="zh-Hans" altLang="en-US" sz="2000" dirty="0">
                <a:solidFill>
                  <a:srgbClr val="FF0000"/>
                </a:solidFill>
              </a:rPr>
              <a:t> </a:t>
            </a:r>
            <a:r>
              <a:rPr lang="en-US" altLang="zh-Hans" sz="2000" dirty="0">
                <a:solidFill>
                  <a:srgbClr val="FF0000"/>
                </a:solidFill>
              </a:rPr>
              <a:t>about</a:t>
            </a:r>
            <a:r>
              <a:rPr lang="zh-Hans" altLang="en-US" sz="2000" dirty="0">
                <a:solidFill>
                  <a:srgbClr val="FF0000"/>
                </a:solidFill>
              </a:rPr>
              <a:t> </a:t>
            </a:r>
            <a:r>
              <a:rPr lang="en-US" altLang="zh-Hans" sz="2000" dirty="0">
                <a:solidFill>
                  <a:srgbClr val="FF0000"/>
                </a:solidFill>
              </a:rPr>
              <a:t>sensitivity</a:t>
            </a:r>
            <a:r>
              <a:rPr lang="zh-Hans" altLang="en-US" sz="2000" dirty="0">
                <a:solidFill>
                  <a:srgbClr val="FF0000"/>
                </a:solidFill>
              </a:rPr>
              <a:t> </a:t>
            </a:r>
            <a:r>
              <a:rPr lang="en-US" altLang="zh-Hans" sz="2000" dirty="0">
                <a:solidFill>
                  <a:srgbClr val="FF0000"/>
                </a:solidFill>
              </a:rPr>
              <a:t>?</a:t>
            </a:r>
            <a:r>
              <a:rPr lang="zh-Hans" altLang="en-US" sz="2000" dirty="0">
                <a:solidFill>
                  <a:srgbClr val="FF0000"/>
                </a:solidFill>
              </a:rPr>
              <a:t> </a:t>
            </a:r>
            <a:r>
              <a:rPr lang="en-US" altLang="zh-Hans" sz="2000" dirty="0" err="1">
                <a:solidFill>
                  <a:srgbClr val="FF0000"/>
                </a:solidFill>
              </a:rPr>
              <a:t>w.r.t</a:t>
            </a:r>
            <a:r>
              <a:rPr lang="en-US" altLang="zh-Hans" sz="2000" dirty="0">
                <a:solidFill>
                  <a:srgbClr val="FF0000"/>
                </a:solidFill>
              </a:rPr>
              <a:t>.</a:t>
            </a:r>
            <a:r>
              <a:rPr lang="zh-Hans" altLang="en-US" sz="2000" dirty="0">
                <a:solidFill>
                  <a:srgbClr val="FF0000"/>
                </a:solidFill>
              </a:rPr>
              <a:t> </a:t>
            </a:r>
            <a:r>
              <a:rPr lang="en-US" altLang="zh-Hans" sz="2000" dirty="0">
                <a:solidFill>
                  <a:srgbClr val="FF0000"/>
                </a:solidFill>
              </a:rPr>
              <a:t>parameters</a:t>
            </a:r>
            <a:r>
              <a:rPr lang="zh-Hans" altLang="en-US" sz="2000" dirty="0">
                <a:solidFill>
                  <a:srgbClr val="FF0000"/>
                </a:solidFill>
              </a:rPr>
              <a:t> </a:t>
            </a:r>
            <a:r>
              <a:rPr lang="en-US" altLang="zh-Hans" sz="2000" dirty="0">
                <a:solidFill>
                  <a:srgbClr val="FF0000"/>
                </a:solidFill>
              </a:rPr>
              <a:t>according</a:t>
            </a:r>
            <a:r>
              <a:rPr lang="zh-Hans" altLang="en-US" sz="2000" dirty="0">
                <a:solidFill>
                  <a:srgbClr val="FF0000"/>
                </a:solidFill>
              </a:rPr>
              <a:t> </a:t>
            </a:r>
            <a:r>
              <a:rPr lang="en-US" altLang="zh-Hans" sz="2000" dirty="0">
                <a:solidFill>
                  <a:srgbClr val="FF0000"/>
                </a:solidFill>
              </a:rPr>
              <a:t>to</a:t>
            </a:r>
            <a:r>
              <a:rPr lang="zh-Hans" altLang="en-US" sz="2000" dirty="0">
                <a:solidFill>
                  <a:srgbClr val="FF0000"/>
                </a:solidFill>
              </a:rPr>
              <a:t> </a:t>
            </a:r>
            <a:r>
              <a:rPr lang="en-US" sz="2000" dirty="0">
                <a:solidFill>
                  <a:srgbClr val="FF0000"/>
                </a:solidFill>
                <a:hlinkClick r:id="rId5"/>
              </a:rPr>
              <a:t>https://en.wikipedia.org/wiki/Score_(statistics)#Definition</a:t>
            </a:r>
            <a:endParaRPr lang="en-US" sz="2000" dirty="0">
              <a:solidFill>
                <a:srgbClr val="FF0000"/>
              </a:solidFill>
            </a:endParaRPr>
          </a:p>
        </p:txBody>
      </p:sp>
    </p:spTree>
    <p:extLst>
      <p:ext uri="{BB962C8B-B14F-4D97-AF65-F5344CB8AC3E}">
        <p14:creationId xmlns:p14="http://schemas.microsoft.com/office/powerpoint/2010/main" val="13923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F69C-9E91-7245-89BE-DBF3A3D1ADF7}"/>
              </a:ext>
            </a:extLst>
          </p:cNvPr>
          <p:cNvSpPr>
            <a:spLocks noGrp="1"/>
          </p:cNvSpPr>
          <p:nvPr>
            <p:ph type="title"/>
          </p:nvPr>
        </p:nvSpPr>
        <p:spPr/>
        <p:txBody>
          <a:bodyPr/>
          <a:lstStyle/>
          <a:p>
            <a:r>
              <a:rPr lang="en-US" altLang="zh-Hans" dirty="0"/>
              <a:t>Uniqueness</a:t>
            </a:r>
            <a:r>
              <a:rPr lang="zh-Hans" altLang="en-US" dirty="0"/>
              <a:t> </a:t>
            </a:r>
            <a:r>
              <a:rPr lang="en-US" altLang="zh-Hans" dirty="0"/>
              <a:t>of</a:t>
            </a:r>
            <a:r>
              <a:rPr lang="zh-Hans" altLang="en-US" dirty="0"/>
              <a:t> </a:t>
            </a:r>
            <a:r>
              <a:rPr lang="en-US" altLang="zh-Hans" dirty="0"/>
              <a:t>Integrated</a:t>
            </a:r>
            <a:r>
              <a:rPr lang="zh-Hans" altLang="en-US" dirty="0"/>
              <a:t> </a:t>
            </a:r>
            <a:r>
              <a:rPr lang="en-US" altLang="zh-Hans" dirty="0"/>
              <a:t>gradients</a:t>
            </a:r>
            <a:r>
              <a:rPr lang="zh-Hans" altLang="en-US" dirty="0"/>
              <a:t> </a:t>
            </a:r>
            <a:r>
              <a:rPr lang="en-US" altLang="zh-Hans" dirty="0"/>
              <a:t>amongst</a:t>
            </a:r>
            <a:r>
              <a:rPr lang="zh-Hans" altLang="en-US" dirty="0"/>
              <a:t> </a:t>
            </a:r>
            <a:r>
              <a:rPr lang="en-US" altLang="zh-Hans" dirty="0"/>
              <a:t>Path</a:t>
            </a:r>
            <a:r>
              <a:rPr lang="zh-Hans" altLang="en-US" dirty="0"/>
              <a:t> </a:t>
            </a:r>
            <a:r>
              <a:rPr lang="en-US" altLang="zh-Hans" dirty="0"/>
              <a:t>methods</a:t>
            </a:r>
            <a:endParaRPr lang="en-US" dirty="0"/>
          </a:p>
        </p:txBody>
      </p:sp>
      <p:sp>
        <p:nvSpPr>
          <p:cNvPr id="3" name="Content Placeholder 2">
            <a:extLst>
              <a:ext uri="{FF2B5EF4-FFF2-40B4-BE49-F238E27FC236}">
                <a16:creationId xmlns:a16="http://schemas.microsoft.com/office/drawing/2014/main" id="{E962F603-F6D0-0B41-B681-9EEF7CEEA8B9}"/>
              </a:ext>
            </a:extLst>
          </p:cNvPr>
          <p:cNvSpPr>
            <a:spLocks noGrp="1"/>
          </p:cNvSpPr>
          <p:nvPr>
            <p:ph idx="1"/>
          </p:nvPr>
        </p:nvSpPr>
        <p:spPr>
          <a:xfrm>
            <a:off x="838200" y="2227961"/>
            <a:ext cx="2801112" cy="3624199"/>
          </a:xfrm>
        </p:spPr>
        <p:txBody>
          <a:bodyPr>
            <a:normAutofit fontScale="77500" lnSpcReduction="20000"/>
          </a:bodyPr>
          <a:lstStyle/>
          <a:p>
            <a:r>
              <a:rPr lang="en-US" altLang="zh-Hans" dirty="0"/>
              <a:t>Theorem</a:t>
            </a:r>
            <a:r>
              <a:rPr lang="zh-Hans" altLang="en-US" dirty="0"/>
              <a:t> </a:t>
            </a:r>
            <a:r>
              <a:rPr lang="en-US" altLang="zh-Hans" dirty="0"/>
              <a:t>1:</a:t>
            </a:r>
            <a:r>
              <a:rPr lang="zh-Hans" altLang="en-US" dirty="0"/>
              <a:t> </a:t>
            </a:r>
            <a:r>
              <a:rPr lang="en-US" altLang="zh-Hans" dirty="0"/>
              <a:t>Integrated</a:t>
            </a:r>
            <a:r>
              <a:rPr lang="zh-Hans" altLang="en-US" dirty="0"/>
              <a:t> </a:t>
            </a:r>
            <a:r>
              <a:rPr lang="en-US" altLang="zh-Hans" dirty="0"/>
              <a:t>gradients</a:t>
            </a:r>
            <a:r>
              <a:rPr lang="zh-Hans" altLang="en-US" dirty="0"/>
              <a:t> </a:t>
            </a:r>
            <a:r>
              <a:rPr lang="en-US" altLang="zh-Hans" dirty="0"/>
              <a:t>is</a:t>
            </a:r>
            <a:r>
              <a:rPr lang="zh-Hans" altLang="en-US" dirty="0"/>
              <a:t> </a:t>
            </a:r>
            <a:r>
              <a:rPr lang="en-US" altLang="zh-Hans" dirty="0"/>
              <a:t>symmetry</a:t>
            </a:r>
            <a:r>
              <a:rPr lang="zh-Hans" altLang="en-US" dirty="0"/>
              <a:t> </a:t>
            </a:r>
            <a:r>
              <a:rPr lang="en-US" altLang="zh-Hans" dirty="0"/>
              <a:t>preserving</a:t>
            </a:r>
          </a:p>
          <a:p>
            <a:endParaRPr lang="en-US" altLang="zh-Hans" dirty="0"/>
          </a:p>
          <a:p>
            <a:r>
              <a:rPr lang="en-US" altLang="zh-Hans" dirty="0">
                <a:solidFill>
                  <a:srgbClr val="FF0000"/>
                </a:solidFill>
              </a:rPr>
              <a:t>From</a:t>
            </a:r>
            <a:r>
              <a:rPr lang="zh-Hans" altLang="en-US" dirty="0">
                <a:solidFill>
                  <a:srgbClr val="FF0000"/>
                </a:solidFill>
              </a:rPr>
              <a:t> </a:t>
            </a:r>
            <a:r>
              <a:rPr lang="en-US" altLang="zh-Hans" dirty="0">
                <a:solidFill>
                  <a:srgbClr val="FF0000"/>
                </a:solidFill>
              </a:rPr>
              <a:t>the</a:t>
            </a:r>
            <a:r>
              <a:rPr lang="zh-Hans" altLang="en-US" dirty="0">
                <a:solidFill>
                  <a:srgbClr val="FF0000"/>
                </a:solidFill>
              </a:rPr>
              <a:t> </a:t>
            </a:r>
            <a:r>
              <a:rPr lang="en-US" altLang="zh-Hans" dirty="0">
                <a:solidFill>
                  <a:srgbClr val="FF0000"/>
                </a:solidFill>
              </a:rPr>
              <a:t>proof,</a:t>
            </a:r>
            <a:r>
              <a:rPr lang="zh-Hans" altLang="en-US" dirty="0">
                <a:solidFill>
                  <a:srgbClr val="FF0000"/>
                </a:solidFill>
              </a:rPr>
              <a:t> </a:t>
            </a:r>
            <a:r>
              <a:rPr lang="en-US" altLang="zh-Hans" dirty="0">
                <a:solidFill>
                  <a:srgbClr val="FF0000"/>
                </a:solidFill>
              </a:rPr>
              <a:t>they</a:t>
            </a:r>
            <a:r>
              <a:rPr lang="zh-Hans" altLang="en-US" dirty="0">
                <a:solidFill>
                  <a:srgbClr val="FF0000"/>
                </a:solidFill>
              </a:rPr>
              <a:t> </a:t>
            </a:r>
            <a:r>
              <a:rPr lang="en-US" altLang="zh-Hans" dirty="0">
                <a:solidFill>
                  <a:srgbClr val="FF0000"/>
                </a:solidFill>
              </a:rPr>
              <a:t>are</a:t>
            </a:r>
            <a:r>
              <a:rPr lang="zh-Hans" altLang="en-US" dirty="0">
                <a:solidFill>
                  <a:srgbClr val="FF0000"/>
                </a:solidFill>
              </a:rPr>
              <a:t> </a:t>
            </a:r>
            <a:r>
              <a:rPr lang="en-US" altLang="zh-Hans" dirty="0">
                <a:solidFill>
                  <a:srgbClr val="FF0000"/>
                </a:solidFill>
              </a:rPr>
              <a:t>swapping</a:t>
            </a:r>
            <a:r>
              <a:rPr lang="zh-Hans" altLang="en-US" dirty="0">
                <a:solidFill>
                  <a:srgbClr val="FF0000"/>
                </a:solidFill>
              </a:rPr>
              <a:t> </a:t>
            </a:r>
            <a:r>
              <a:rPr lang="en-US" altLang="zh-Hans" dirty="0" err="1">
                <a:solidFill>
                  <a:srgbClr val="FF0000"/>
                </a:solidFill>
              </a:rPr>
              <a:t>x_i,x_j</a:t>
            </a:r>
            <a:r>
              <a:rPr lang="en-US" altLang="zh-Hans" dirty="0">
                <a:solidFill>
                  <a:srgbClr val="FF0000"/>
                </a:solidFill>
              </a:rPr>
              <a:t>,</a:t>
            </a:r>
            <a:r>
              <a:rPr lang="zh-Hans" altLang="en-US" dirty="0">
                <a:solidFill>
                  <a:srgbClr val="FF0000"/>
                </a:solidFill>
              </a:rPr>
              <a:t> </a:t>
            </a:r>
            <a:r>
              <a:rPr lang="en-US" altLang="zh-Hans" dirty="0">
                <a:solidFill>
                  <a:srgbClr val="FF0000"/>
                </a:solidFill>
              </a:rPr>
              <a:t>however,</a:t>
            </a:r>
            <a:r>
              <a:rPr lang="zh-Hans" altLang="en-US" dirty="0">
                <a:solidFill>
                  <a:srgbClr val="FF0000"/>
                </a:solidFill>
              </a:rPr>
              <a:t> </a:t>
            </a:r>
            <a:r>
              <a:rPr lang="en-US" altLang="zh-Hans" dirty="0">
                <a:solidFill>
                  <a:srgbClr val="FF0000"/>
                </a:solidFill>
              </a:rPr>
              <a:t>I</a:t>
            </a:r>
            <a:r>
              <a:rPr lang="zh-Hans" altLang="en-US" dirty="0">
                <a:solidFill>
                  <a:srgbClr val="FF0000"/>
                </a:solidFill>
              </a:rPr>
              <a:t> </a:t>
            </a:r>
            <a:r>
              <a:rPr lang="en-US" altLang="zh-Hans" dirty="0">
                <a:solidFill>
                  <a:srgbClr val="FF0000"/>
                </a:solidFill>
              </a:rPr>
              <a:t>am</a:t>
            </a:r>
            <a:r>
              <a:rPr lang="zh-Hans" altLang="en-US" dirty="0">
                <a:solidFill>
                  <a:srgbClr val="FF0000"/>
                </a:solidFill>
              </a:rPr>
              <a:t> </a:t>
            </a:r>
            <a:r>
              <a:rPr lang="en-US" altLang="zh-Hans" dirty="0">
                <a:solidFill>
                  <a:srgbClr val="FF0000"/>
                </a:solidFill>
              </a:rPr>
              <a:t>unable</a:t>
            </a:r>
            <a:r>
              <a:rPr lang="zh-Hans" altLang="en-US" dirty="0">
                <a:solidFill>
                  <a:srgbClr val="FF0000"/>
                </a:solidFill>
              </a:rPr>
              <a:t> </a:t>
            </a:r>
            <a:r>
              <a:rPr lang="en-US" altLang="zh-Hans" dirty="0">
                <a:solidFill>
                  <a:srgbClr val="FF0000"/>
                </a:solidFill>
              </a:rPr>
              <a:t>to</a:t>
            </a:r>
            <a:r>
              <a:rPr lang="zh-Hans" altLang="en-US" dirty="0">
                <a:solidFill>
                  <a:srgbClr val="FF0000"/>
                </a:solidFill>
              </a:rPr>
              <a:t> </a:t>
            </a:r>
            <a:r>
              <a:rPr lang="en-US" altLang="zh-Hans" dirty="0">
                <a:solidFill>
                  <a:srgbClr val="FF0000"/>
                </a:solidFill>
              </a:rPr>
              <a:t>go</a:t>
            </a:r>
            <a:r>
              <a:rPr lang="zh-Hans" altLang="en-US" dirty="0">
                <a:solidFill>
                  <a:srgbClr val="FF0000"/>
                </a:solidFill>
              </a:rPr>
              <a:t> </a:t>
            </a:r>
            <a:r>
              <a:rPr lang="en-US" altLang="zh-Hans" dirty="0">
                <a:solidFill>
                  <a:srgbClr val="FF0000"/>
                </a:solidFill>
              </a:rPr>
              <a:t>through</a:t>
            </a:r>
            <a:r>
              <a:rPr lang="zh-Hans" altLang="en-US" dirty="0">
                <a:solidFill>
                  <a:srgbClr val="FF0000"/>
                </a:solidFill>
              </a:rPr>
              <a:t> </a:t>
            </a:r>
            <a:r>
              <a:rPr lang="en-US" altLang="zh-Hans" dirty="0">
                <a:solidFill>
                  <a:srgbClr val="FF0000"/>
                </a:solidFill>
              </a:rPr>
              <a:t>one</a:t>
            </a:r>
            <a:r>
              <a:rPr lang="zh-Hans" altLang="en-US" dirty="0">
                <a:solidFill>
                  <a:srgbClr val="FF0000"/>
                </a:solidFill>
              </a:rPr>
              <a:t> </a:t>
            </a:r>
            <a:r>
              <a:rPr lang="en-US" altLang="zh-Hans" dirty="0">
                <a:solidFill>
                  <a:srgbClr val="FF0000"/>
                </a:solidFill>
              </a:rPr>
              <a:t>part</a:t>
            </a:r>
            <a:r>
              <a:rPr lang="zh-Hans" altLang="en-US" dirty="0">
                <a:solidFill>
                  <a:srgbClr val="FF0000"/>
                </a:solidFill>
              </a:rPr>
              <a:t> </a:t>
            </a:r>
            <a:r>
              <a:rPr lang="en-US" altLang="zh-Hans" dirty="0">
                <a:solidFill>
                  <a:srgbClr val="FF0000"/>
                </a:solidFill>
              </a:rPr>
              <a:t>they</a:t>
            </a:r>
            <a:r>
              <a:rPr lang="zh-Hans" altLang="en-US" dirty="0">
                <a:solidFill>
                  <a:srgbClr val="FF0000"/>
                </a:solidFill>
              </a:rPr>
              <a:t> </a:t>
            </a:r>
            <a:r>
              <a:rPr lang="en-US" altLang="zh-Hans" dirty="0">
                <a:solidFill>
                  <a:srgbClr val="FF0000"/>
                </a:solidFill>
              </a:rPr>
              <a:t>talk</a:t>
            </a:r>
            <a:r>
              <a:rPr lang="zh-Hans" altLang="en-US" dirty="0">
                <a:solidFill>
                  <a:srgbClr val="FF0000"/>
                </a:solidFill>
              </a:rPr>
              <a:t> </a:t>
            </a:r>
            <a:r>
              <a:rPr lang="en-US" altLang="zh-Hans" dirty="0">
                <a:solidFill>
                  <a:srgbClr val="FF0000"/>
                </a:solidFill>
              </a:rPr>
              <a:t>about</a:t>
            </a:r>
            <a:r>
              <a:rPr lang="zh-Hans" altLang="en-US" dirty="0">
                <a:solidFill>
                  <a:srgbClr val="FF0000"/>
                </a:solidFill>
              </a:rPr>
              <a:t> </a:t>
            </a:r>
            <a:r>
              <a:rPr lang="en-US" altLang="zh-Hans" dirty="0">
                <a:solidFill>
                  <a:srgbClr val="FF0000"/>
                </a:solidFill>
              </a:rPr>
              <a:t>integrand.</a:t>
            </a:r>
          </a:p>
          <a:p>
            <a:endParaRPr lang="en-US" altLang="zh-Hans" dirty="0"/>
          </a:p>
        </p:txBody>
      </p:sp>
      <p:pic>
        <p:nvPicPr>
          <p:cNvPr id="5" name="Picture 4">
            <a:extLst>
              <a:ext uri="{FF2B5EF4-FFF2-40B4-BE49-F238E27FC236}">
                <a16:creationId xmlns:a16="http://schemas.microsoft.com/office/drawing/2014/main" id="{EED84469-2E76-8F40-9DB3-89DBF80724AE}"/>
              </a:ext>
            </a:extLst>
          </p:cNvPr>
          <p:cNvPicPr>
            <a:picLocks noChangeAspect="1"/>
          </p:cNvPicPr>
          <p:nvPr/>
        </p:nvPicPr>
        <p:blipFill>
          <a:blip r:embed="rId2"/>
          <a:stretch>
            <a:fillRect/>
          </a:stretch>
        </p:blipFill>
        <p:spPr>
          <a:xfrm>
            <a:off x="3639311" y="1553226"/>
            <a:ext cx="7511519" cy="5085318"/>
          </a:xfrm>
          <a:prstGeom prst="rect">
            <a:avLst/>
          </a:prstGeom>
        </p:spPr>
      </p:pic>
    </p:spTree>
    <p:extLst>
      <p:ext uri="{BB962C8B-B14F-4D97-AF65-F5344CB8AC3E}">
        <p14:creationId xmlns:p14="http://schemas.microsoft.com/office/powerpoint/2010/main" val="283826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DC4A-1BB2-3A4C-94AE-B29024A6E1C0}"/>
              </a:ext>
            </a:extLst>
          </p:cNvPr>
          <p:cNvSpPr>
            <a:spLocks noGrp="1"/>
          </p:cNvSpPr>
          <p:nvPr>
            <p:ph type="title"/>
          </p:nvPr>
        </p:nvSpPr>
        <p:spPr>
          <a:xfrm>
            <a:off x="326136" y="237109"/>
            <a:ext cx="4373880" cy="2122043"/>
          </a:xfrm>
        </p:spPr>
        <p:txBody>
          <a:bodyPr>
            <a:normAutofit fontScale="90000"/>
          </a:bodyPr>
          <a:lstStyle/>
          <a:p>
            <a:r>
              <a:rPr lang="en-US" altLang="zh-Hans" dirty="0"/>
              <a:t>Theorem</a:t>
            </a:r>
            <a:r>
              <a:rPr lang="zh-Hans" altLang="en-US" dirty="0"/>
              <a:t> </a:t>
            </a:r>
            <a:r>
              <a:rPr lang="en-US" altLang="zh-Hans" dirty="0"/>
              <a:t>1:</a:t>
            </a:r>
            <a:r>
              <a:rPr lang="zh-Hans" altLang="en-US" dirty="0"/>
              <a:t> </a:t>
            </a:r>
            <a:r>
              <a:rPr lang="en-US" altLang="zh-Hans" dirty="0"/>
              <a:t>Integrated</a:t>
            </a:r>
            <a:r>
              <a:rPr lang="zh-Hans" altLang="en-US" dirty="0"/>
              <a:t> </a:t>
            </a:r>
            <a:r>
              <a:rPr lang="en-US" altLang="zh-Hans" dirty="0"/>
              <a:t>gradients</a:t>
            </a:r>
            <a:r>
              <a:rPr lang="zh-Hans" altLang="en-US" dirty="0"/>
              <a:t> </a:t>
            </a:r>
            <a:r>
              <a:rPr lang="en-US" altLang="zh-Hans" dirty="0"/>
              <a:t>is</a:t>
            </a:r>
            <a:r>
              <a:rPr lang="zh-Hans" altLang="en-US" dirty="0"/>
              <a:t> </a:t>
            </a:r>
            <a:r>
              <a:rPr lang="en-US" altLang="zh-Hans" dirty="0"/>
              <a:t>symmetry</a:t>
            </a:r>
            <a:r>
              <a:rPr lang="zh-Hans" altLang="en-US" dirty="0"/>
              <a:t> </a:t>
            </a:r>
            <a:r>
              <a:rPr lang="en-US" altLang="zh-Hans" dirty="0"/>
              <a:t>preserving</a:t>
            </a:r>
            <a:endParaRPr lang="en-US" dirty="0"/>
          </a:p>
        </p:txBody>
      </p:sp>
      <p:sp>
        <p:nvSpPr>
          <p:cNvPr id="3" name="Content Placeholder 2">
            <a:extLst>
              <a:ext uri="{FF2B5EF4-FFF2-40B4-BE49-F238E27FC236}">
                <a16:creationId xmlns:a16="http://schemas.microsoft.com/office/drawing/2014/main" id="{F53A90A7-F9C0-AE42-A4AD-FC02B220A15D}"/>
              </a:ext>
            </a:extLst>
          </p:cNvPr>
          <p:cNvSpPr>
            <a:spLocks noGrp="1"/>
          </p:cNvSpPr>
          <p:nvPr>
            <p:ph idx="1"/>
          </p:nvPr>
        </p:nvSpPr>
        <p:spPr>
          <a:xfrm>
            <a:off x="344424" y="2546413"/>
            <a:ext cx="4355592" cy="3982403"/>
          </a:xfrm>
        </p:spPr>
        <p:txBody>
          <a:bodyPr/>
          <a:lstStyle/>
          <a:p>
            <a:r>
              <a:rPr lang="en-US" altLang="zh-Hans" dirty="0"/>
              <a:t>Recall</a:t>
            </a:r>
            <a:r>
              <a:rPr lang="zh-Hans" altLang="en-US" dirty="0"/>
              <a:t> </a:t>
            </a:r>
            <a:r>
              <a:rPr lang="en-US" altLang="zh-Hans" dirty="0"/>
              <a:t>the</a:t>
            </a:r>
            <a:r>
              <a:rPr lang="zh-Hans" altLang="en-US" dirty="0"/>
              <a:t> </a:t>
            </a:r>
            <a:r>
              <a:rPr lang="en-US" altLang="zh-Hans" dirty="0"/>
              <a:t>definition</a:t>
            </a:r>
            <a:r>
              <a:rPr lang="zh-Hans" altLang="en-US" dirty="0"/>
              <a:t> </a:t>
            </a:r>
            <a:r>
              <a:rPr lang="en-US" altLang="zh-Hans" dirty="0"/>
              <a:t>of</a:t>
            </a:r>
            <a:r>
              <a:rPr lang="zh-Hans" altLang="en-US" dirty="0"/>
              <a:t> </a:t>
            </a:r>
            <a:r>
              <a:rPr lang="en-US" altLang="zh-Hans" dirty="0"/>
              <a:t>”path</a:t>
            </a:r>
            <a:r>
              <a:rPr lang="zh-Hans" altLang="en-US" dirty="0"/>
              <a:t> </a:t>
            </a:r>
            <a:r>
              <a:rPr lang="en-US" altLang="zh-Hans" dirty="0"/>
              <a:t>methods”</a:t>
            </a:r>
            <a:endParaRPr lang="en-US" dirty="0"/>
          </a:p>
        </p:txBody>
      </p:sp>
      <p:pic>
        <p:nvPicPr>
          <p:cNvPr id="7" name="Picture 6">
            <a:extLst>
              <a:ext uri="{FF2B5EF4-FFF2-40B4-BE49-F238E27FC236}">
                <a16:creationId xmlns:a16="http://schemas.microsoft.com/office/drawing/2014/main" id="{92D6BAD0-EEE1-7448-B5F5-916098243771}"/>
              </a:ext>
            </a:extLst>
          </p:cNvPr>
          <p:cNvPicPr>
            <a:picLocks noChangeAspect="1"/>
          </p:cNvPicPr>
          <p:nvPr/>
        </p:nvPicPr>
        <p:blipFill>
          <a:blip r:embed="rId2"/>
          <a:stretch>
            <a:fillRect/>
          </a:stretch>
        </p:blipFill>
        <p:spPr>
          <a:xfrm>
            <a:off x="4700016" y="91440"/>
            <a:ext cx="7132320" cy="6748462"/>
          </a:xfrm>
          <a:prstGeom prst="rect">
            <a:avLst/>
          </a:prstGeom>
        </p:spPr>
      </p:pic>
      <p:cxnSp>
        <p:nvCxnSpPr>
          <p:cNvPr id="8" name="Straight Connector 7">
            <a:extLst>
              <a:ext uri="{FF2B5EF4-FFF2-40B4-BE49-F238E27FC236}">
                <a16:creationId xmlns:a16="http://schemas.microsoft.com/office/drawing/2014/main" id="{0E8DCB7A-CEF2-6E40-9715-5CD7CD2A83F0}"/>
              </a:ext>
            </a:extLst>
          </p:cNvPr>
          <p:cNvCxnSpPr/>
          <p:nvPr/>
        </p:nvCxnSpPr>
        <p:spPr>
          <a:xfrm>
            <a:off x="6949439" y="1887543"/>
            <a:ext cx="3810000" cy="0"/>
          </a:xfrm>
          <a:prstGeom prst="line">
            <a:avLst/>
          </a:prstGeom>
          <a:ln w="635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88331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C2D5-6C22-6E49-9BA7-AFEA984F2401}"/>
              </a:ext>
            </a:extLst>
          </p:cNvPr>
          <p:cNvSpPr>
            <a:spLocks noGrp="1"/>
          </p:cNvSpPr>
          <p:nvPr>
            <p:ph type="title"/>
          </p:nvPr>
        </p:nvSpPr>
        <p:spPr/>
        <p:txBody>
          <a:bodyPr/>
          <a:lstStyle/>
          <a:p>
            <a:r>
              <a:rPr lang="en-US" altLang="zh-Hans" dirty="0"/>
              <a:t>Integrated</a:t>
            </a:r>
            <a:r>
              <a:rPr lang="zh-Hans" altLang="en-US" dirty="0"/>
              <a:t> </a:t>
            </a:r>
            <a:r>
              <a:rPr lang="en-US" altLang="zh-Hans" dirty="0"/>
              <a:t>gradients</a:t>
            </a:r>
            <a:r>
              <a:rPr lang="zh-Hans" altLang="en-US" dirty="0"/>
              <a:t> </a:t>
            </a:r>
            <a:r>
              <a:rPr lang="en-US" altLang="zh-Hans" dirty="0"/>
              <a:t>averaging</a:t>
            </a:r>
            <a:r>
              <a:rPr lang="zh-Hans" altLang="en-US" dirty="0"/>
              <a:t> </a:t>
            </a:r>
            <a:r>
              <a:rPr lang="en-US" altLang="zh-Hans" dirty="0"/>
              <a:t>over</a:t>
            </a:r>
            <a:r>
              <a:rPr lang="zh-Hans" altLang="en-US" dirty="0"/>
              <a:t> </a:t>
            </a:r>
            <a:r>
              <a:rPr lang="en-US" altLang="zh-Hans" dirty="0"/>
              <a:t>multiple</a:t>
            </a:r>
            <a:r>
              <a:rPr lang="zh-Hans" altLang="en-US" dirty="0"/>
              <a:t> </a:t>
            </a:r>
            <a:r>
              <a:rPr lang="en-US" altLang="zh-Hans" dirty="0"/>
              <a:t>paths?</a:t>
            </a:r>
            <a:endParaRPr lang="en-US" dirty="0"/>
          </a:p>
        </p:txBody>
      </p:sp>
      <p:sp>
        <p:nvSpPr>
          <p:cNvPr id="3" name="Content Placeholder 2">
            <a:extLst>
              <a:ext uri="{FF2B5EF4-FFF2-40B4-BE49-F238E27FC236}">
                <a16:creationId xmlns:a16="http://schemas.microsoft.com/office/drawing/2014/main" id="{8DC7E243-A7A4-044C-99F4-554E174E71D9}"/>
              </a:ext>
            </a:extLst>
          </p:cNvPr>
          <p:cNvSpPr>
            <a:spLocks noGrp="1"/>
          </p:cNvSpPr>
          <p:nvPr>
            <p:ph idx="1"/>
          </p:nvPr>
        </p:nvSpPr>
        <p:spPr/>
        <p:txBody>
          <a:bodyPr/>
          <a:lstStyle/>
          <a:p>
            <a:r>
              <a:rPr lang="en-US" altLang="zh-Hans" dirty="0"/>
              <a:t>See</a:t>
            </a:r>
            <a:r>
              <a:rPr lang="zh-Hans" altLang="en-US" dirty="0"/>
              <a:t> </a:t>
            </a:r>
            <a:r>
              <a:rPr lang="en-US" altLang="zh-Hans" dirty="0"/>
              <a:t>remark</a:t>
            </a:r>
            <a:r>
              <a:rPr lang="zh-Hans" altLang="en-US" dirty="0"/>
              <a:t> </a:t>
            </a:r>
            <a:r>
              <a:rPr lang="en-US" altLang="zh-Hans" dirty="0"/>
              <a:t>5</a:t>
            </a:r>
            <a:r>
              <a:rPr lang="zh-Hans" altLang="en-US" dirty="0"/>
              <a:t> </a:t>
            </a:r>
            <a:r>
              <a:rPr lang="en-US" altLang="zh-Hans" dirty="0"/>
              <a:t>(Shapley-</a:t>
            </a:r>
            <a:r>
              <a:rPr lang="en-US" altLang="zh-Hans" dirty="0" err="1"/>
              <a:t>Shubik</a:t>
            </a:r>
            <a:r>
              <a:rPr lang="en-US" altLang="zh-Hans" dirty="0"/>
              <a:t>).</a:t>
            </a:r>
            <a:br>
              <a:rPr lang="en-US" altLang="zh-Hans" dirty="0"/>
            </a:br>
            <a:r>
              <a:rPr lang="en-US" altLang="zh-Hans" dirty="0"/>
              <a:t>computationally</a:t>
            </a:r>
            <a:r>
              <a:rPr lang="zh-Hans" altLang="en-US" dirty="0"/>
              <a:t> </a:t>
            </a:r>
            <a:r>
              <a:rPr lang="en-US" altLang="zh-Hans" dirty="0"/>
              <a:t>expensive</a:t>
            </a:r>
            <a:r>
              <a:rPr lang="zh-Hans" altLang="en-US" dirty="0"/>
              <a:t> </a:t>
            </a:r>
            <a:r>
              <a:rPr lang="en-US" altLang="zh-Hans" dirty="0"/>
              <a:t>in</a:t>
            </a:r>
            <a:r>
              <a:rPr lang="zh-Hans" altLang="en-US" dirty="0"/>
              <a:t> </a:t>
            </a:r>
            <a:r>
              <a:rPr lang="en-US" altLang="zh-Hans" dirty="0"/>
              <a:t>deep</a:t>
            </a:r>
            <a:r>
              <a:rPr lang="zh-Hans" altLang="en-US" dirty="0"/>
              <a:t> </a:t>
            </a:r>
            <a:r>
              <a:rPr lang="en-US" altLang="zh-Hans" dirty="0"/>
              <a:t>networks</a:t>
            </a:r>
            <a:endParaRPr lang="en-US" dirty="0"/>
          </a:p>
        </p:txBody>
      </p:sp>
    </p:spTree>
    <p:extLst>
      <p:ext uri="{BB962C8B-B14F-4D97-AF65-F5344CB8AC3E}">
        <p14:creationId xmlns:p14="http://schemas.microsoft.com/office/powerpoint/2010/main" val="3686965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29E7C-41BD-EC49-A524-298D5ED2E444}"/>
              </a:ext>
            </a:extLst>
          </p:cNvPr>
          <p:cNvSpPr>
            <a:spLocks noGrp="1"/>
          </p:cNvSpPr>
          <p:nvPr>
            <p:ph type="title"/>
          </p:nvPr>
        </p:nvSpPr>
        <p:spPr/>
        <p:txBody>
          <a:bodyPr/>
          <a:lstStyle/>
          <a:p>
            <a:r>
              <a:rPr lang="en-US" altLang="zh-Hans" dirty="0"/>
              <a:t>Applying</a:t>
            </a:r>
            <a:r>
              <a:rPr lang="zh-Hans" altLang="en-US" dirty="0"/>
              <a:t> </a:t>
            </a:r>
            <a:r>
              <a:rPr lang="en-US" altLang="zh-Hans" dirty="0"/>
              <a:t>integrated</a:t>
            </a:r>
            <a:r>
              <a:rPr lang="zh-Hans" altLang="en-US" dirty="0"/>
              <a:t> </a:t>
            </a:r>
            <a:r>
              <a:rPr lang="en-US" altLang="zh-Hans" dirty="0"/>
              <a:t>gradients</a:t>
            </a:r>
            <a:endParaRPr lang="en-US" dirty="0"/>
          </a:p>
        </p:txBody>
      </p:sp>
      <p:sp>
        <p:nvSpPr>
          <p:cNvPr id="3" name="Content Placeholder 2">
            <a:extLst>
              <a:ext uri="{FF2B5EF4-FFF2-40B4-BE49-F238E27FC236}">
                <a16:creationId xmlns:a16="http://schemas.microsoft.com/office/drawing/2014/main" id="{A18CDC0E-CD33-454F-A1BA-D79AC07BE4B5}"/>
              </a:ext>
            </a:extLst>
          </p:cNvPr>
          <p:cNvSpPr>
            <a:spLocks noGrp="1"/>
          </p:cNvSpPr>
          <p:nvPr>
            <p:ph idx="1"/>
          </p:nvPr>
        </p:nvSpPr>
        <p:spPr/>
        <p:txBody>
          <a:bodyPr>
            <a:normAutofit fontScale="92500" lnSpcReduction="10000"/>
          </a:bodyPr>
          <a:lstStyle/>
          <a:p>
            <a:r>
              <a:rPr lang="en-US" altLang="zh-Hans" b="1" dirty="0"/>
              <a:t>Selecting</a:t>
            </a:r>
            <a:r>
              <a:rPr lang="zh-Hans" altLang="en-US" b="1" dirty="0"/>
              <a:t> </a:t>
            </a:r>
            <a:r>
              <a:rPr lang="en-US" altLang="zh-Hans" b="1" dirty="0"/>
              <a:t>a</a:t>
            </a:r>
            <a:r>
              <a:rPr lang="zh-Hans" altLang="en-US" b="1" dirty="0"/>
              <a:t> </a:t>
            </a:r>
            <a:r>
              <a:rPr lang="en-US" altLang="zh-Hans" b="1" dirty="0"/>
              <a:t>benchmark:</a:t>
            </a:r>
          </a:p>
          <a:p>
            <a:r>
              <a:rPr lang="en-US" dirty="0"/>
              <a:t>A</a:t>
            </a:r>
            <a:r>
              <a:rPr lang="zh-Hans" altLang="en-US" dirty="0"/>
              <a:t> </a:t>
            </a:r>
            <a:r>
              <a:rPr lang="en-US" dirty="0"/>
              <a:t>key</a:t>
            </a:r>
            <a:r>
              <a:rPr lang="zh-Hans" altLang="en-US" dirty="0"/>
              <a:t> </a:t>
            </a:r>
            <a:r>
              <a:rPr lang="en-US" dirty="0"/>
              <a:t>step</a:t>
            </a:r>
            <a:r>
              <a:rPr lang="zh-Hans" altLang="en-US" dirty="0"/>
              <a:t> </a:t>
            </a:r>
            <a:r>
              <a:rPr lang="en-US" dirty="0"/>
              <a:t>in</a:t>
            </a:r>
            <a:r>
              <a:rPr lang="zh-Hans" altLang="en-US" dirty="0"/>
              <a:t> </a:t>
            </a:r>
            <a:r>
              <a:rPr lang="en-US" dirty="0"/>
              <a:t>applying</a:t>
            </a:r>
            <a:r>
              <a:rPr lang="zh-Hans" altLang="en-US" dirty="0"/>
              <a:t> </a:t>
            </a:r>
            <a:r>
              <a:rPr lang="en-US" dirty="0"/>
              <a:t>integrated gradients is to select a good baseline. </a:t>
            </a:r>
            <a:r>
              <a:rPr lang="en-US" i="1" dirty="0"/>
              <a:t>We recommend that developers check that the baseline has a near-zero score</a:t>
            </a:r>
            <a:r>
              <a:rPr lang="en-US" dirty="0"/>
              <a:t>— as discussed in Section 3, this allows us to interpret the attributions as a function of the input. But there is more to a good baseline: For instance, for an object recogn</a:t>
            </a:r>
            <a:r>
              <a:rPr lang="en-US" altLang="zh-Hans" dirty="0"/>
              <a:t>i</a:t>
            </a:r>
            <a:r>
              <a:rPr lang="en-US" dirty="0"/>
              <a:t>tion net- work it is possible to create an adversarial example that has a zero score for a given input label (say elephant), by applying a tiny, carefully-designed perturbation to an image with a very different label (say microscope) (cf. (</a:t>
            </a:r>
            <a:r>
              <a:rPr lang="en-US" dirty="0" err="1"/>
              <a:t>Goodfellow</a:t>
            </a:r>
            <a:r>
              <a:rPr lang="en-US" dirty="0"/>
              <a:t> et al., 2015)). The attributions can then include undesirable artifacts of this </a:t>
            </a:r>
            <a:r>
              <a:rPr lang="en-US" dirty="0" err="1"/>
              <a:t>adversarially</a:t>
            </a:r>
            <a:r>
              <a:rPr lang="en-US" dirty="0"/>
              <a:t> constructed baseline. So we would additionally like the baseline to convey a complete absence of signal, so that the features that are apparent from the attributions are properties only of the input, and not of the baseline. </a:t>
            </a:r>
            <a:endParaRPr lang="en-US" b="1" dirty="0"/>
          </a:p>
        </p:txBody>
      </p:sp>
    </p:spTree>
    <p:extLst>
      <p:ext uri="{BB962C8B-B14F-4D97-AF65-F5344CB8AC3E}">
        <p14:creationId xmlns:p14="http://schemas.microsoft.com/office/powerpoint/2010/main" val="172734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88BB0-BF9B-3542-9487-7C8AB39D8EB0}"/>
              </a:ext>
            </a:extLst>
          </p:cNvPr>
          <p:cNvSpPr>
            <a:spLocks noGrp="1"/>
          </p:cNvSpPr>
          <p:nvPr>
            <p:ph type="title"/>
          </p:nvPr>
        </p:nvSpPr>
        <p:spPr/>
        <p:txBody>
          <a:bodyPr/>
          <a:lstStyle/>
          <a:p>
            <a:r>
              <a:rPr lang="en-US" altLang="zh-Hans" dirty="0"/>
              <a:t>Applying</a:t>
            </a:r>
            <a:r>
              <a:rPr lang="zh-Hans" altLang="en-US" dirty="0"/>
              <a:t> </a:t>
            </a:r>
            <a:r>
              <a:rPr lang="en-US" altLang="zh-Hans" dirty="0"/>
              <a:t>integrated</a:t>
            </a:r>
            <a:r>
              <a:rPr lang="zh-Hans" altLang="en-US" dirty="0"/>
              <a:t> </a:t>
            </a:r>
            <a:r>
              <a:rPr lang="en-US" altLang="zh-Hans" dirty="0"/>
              <a:t>gradients</a:t>
            </a:r>
            <a:endParaRPr lang="en-US" dirty="0"/>
          </a:p>
        </p:txBody>
      </p:sp>
      <p:sp>
        <p:nvSpPr>
          <p:cNvPr id="3" name="Content Placeholder 2">
            <a:extLst>
              <a:ext uri="{FF2B5EF4-FFF2-40B4-BE49-F238E27FC236}">
                <a16:creationId xmlns:a16="http://schemas.microsoft.com/office/drawing/2014/main" id="{85A9615B-6E68-AC49-9F93-6949AEE5D459}"/>
              </a:ext>
            </a:extLst>
          </p:cNvPr>
          <p:cNvSpPr>
            <a:spLocks noGrp="1"/>
          </p:cNvSpPr>
          <p:nvPr>
            <p:ph idx="1"/>
          </p:nvPr>
        </p:nvSpPr>
        <p:spPr/>
        <p:txBody>
          <a:bodyPr>
            <a:normAutofit fontScale="92500" lnSpcReduction="10000"/>
          </a:bodyPr>
          <a:lstStyle/>
          <a:p>
            <a:r>
              <a:rPr lang="en-US" dirty="0"/>
              <a:t>For instance, in an object recognition net- work, a black image signifies the absence of objects. The black image isn’t unique in this sense—an image consisting of noise has the same property. However, using black as a baseline may result in cleaner visualizations of “edge” </a:t>
            </a:r>
            <a:r>
              <a:rPr lang="en-US" dirty="0" err="1"/>
              <a:t>fea</a:t>
            </a:r>
            <a:r>
              <a:rPr lang="en-US" dirty="0"/>
              <a:t>- </a:t>
            </a:r>
            <a:r>
              <a:rPr lang="en-US" dirty="0" err="1"/>
              <a:t>tures</a:t>
            </a:r>
            <a:r>
              <a:rPr lang="en-US" dirty="0"/>
              <a:t>. For text based networks, we have found that the all- zero input embedding vector is a good baseline. The action of training causes unimportant words tend to have small norms, and so, in the limit, unimportance corresponds to the all-zero baseline. Notice that the black image </a:t>
            </a:r>
            <a:r>
              <a:rPr lang="en-US" dirty="0" err="1"/>
              <a:t>corre</a:t>
            </a:r>
            <a:r>
              <a:rPr lang="en-US" dirty="0"/>
              <a:t>- </a:t>
            </a:r>
            <a:r>
              <a:rPr lang="en-US" dirty="0" err="1"/>
              <a:t>sponds</a:t>
            </a:r>
            <a:r>
              <a:rPr lang="en-US" dirty="0"/>
              <a:t> to a valid input to an object recognition network, and is also intuitively what we humans would consider ab- </a:t>
            </a:r>
            <a:r>
              <a:rPr lang="en-US" dirty="0" err="1"/>
              <a:t>sence</a:t>
            </a:r>
            <a:r>
              <a:rPr lang="en-US" dirty="0"/>
              <a:t> of signal. In contrast, the all-zero input vector for a text network does not correspond to a valid input; it never- </a:t>
            </a:r>
            <a:r>
              <a:rPr lang="en-US" dirty="0" err="1"/>
              <a:t>theless</a:t>
            </a:r>
            <a:r>
              <a:rPr lang="en-US" dirty="0"/>
              <a:t> works for the mathematical reason described above. </a:t>
            </a:r>
          </a:p>
          <a:p>
            <a:endParaRPr lang="en-US" dirty="0"/>
          </a:p>
        </p:txBody>
      </p:sp>
    </p:spTree>
    <p:extLst>
      <p:ext uri="{BB962C8B-B14F-4D97-AF65-F5344CB8AC3E}">
        <p14:creationId xmlns:p14="http://schemas.microsoft.com/office/powerpoint/2010/main" val="3088868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588E-87AE-104F-8E4B-E225DB7838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5965979-4E21-A843-9CBD-0A93BBC46239}"/>
              </a:ext>
            </a:extLst>
          </p:cNvPr>
          <p:cNvSpPr>
            <a:spLocks noGrp="1"/>
          </p:cNvSpPr>
          <p:nvPr>
            <p:ph idx="1"/>
          </p:nvPr>
        </p:nvSpPr>
        <p:spPr/>
        <p:txBody>
          <a:bodyPr>
            <a:normAutofit lnSpcReduction="10000"/>
          </a:bodyPr>
          <a:lstStyle/>
          <a:p>
            <a:r>
              <a:rPr lang="en-US" altLang="zh-Hans" dirty="0"/>
              <a:t>Computing</a:t>
            </a:r>
            <a:r>
              <a:rPr lang="zh-Hans" altLang="en-US" dirty="0"/>
              <a:t> </a:t>
            </a:r>
            <a:r>
              <a:rPr lang="en-US" altLang="zh-Hans" dirty="0"/>
              <a:t>Integrated</a:t>
            </a:r>
            <a:r>
              <a:rPr lang="zh-Hans" altLang="en-US" dirty="0"/>
              <a:t> </a:t>
            </a:r>
            <a:r>
              <a:rPr lang="en-US" altLang="zh-Hans" dirty="0"/>
              <a:t>gradients:</a:t>
            </a:r>
            <a:r>
              <a:rPr lang="zh-Hans" altLang="en-US" dirty="0"/>
              <a:t> </a:t>
            </a:r>
            <a:r>
              <a:rPr lang="en-US" altLang="zh-Hans" dirty="0"/>
              <a:t>see</a:t>
            </a:r>
            <a:r>
              <a:rPr lang="zh-Hans" altLang="en-US" dirty="0"/>
              <a:t> </a:t>
            </a:r>
            <a:r>
              <a:rPr lang="en-US" altLang="zh-Hans" dirty="0"/>
              <a:t>paper</a:t>
            </a:r>
          </a:p>
          <a:p>
            <a:r>
              <a:rPr lang="en-US" altLang="zh-Hans" dirty="0"/>
              <a:t>Applications:</a:t>
            </a:r>
          </a:p>
          <a:p>
            <a:pPr lvl="1"/>
            <a:r>
              <a:rPr lang="en-US" altLang="zh-Hans" dirty="0"/>
              <a:t>Object</a:t>
            </a:r>
            <a:r>
              <a:rPr lang="zh-Hans" altLang="en-US" dirty="0"/>
              <a:t> </a:t>
            </a:r>
            <a:r>
              <a:rPr lang="en-US" altLang="zh-Hans" dirty="0"/>
              <a:t>recognition</a:t>
            </a:r>
            <a:r>
              <a:rPr lang="zh-Hans" altLang="en-US" dirty="0"/>
              <a:t> </a:t>
            </a:r>
            <a:r>
              <a:rPr lang="en-US" altLang="zh-Hans" dirty="0"/>
              <a:t>network</a:t>
            </a:r>
            <a:r>
              <a:rPr lang="zh-Hans" altLang="en-US" dirty="0"/>
              <a:t> </a:t>
            </a:r>
            <a:r>
              <a:rPr lang="en-US" altLang="zh-Hans" dirty="0"/>
              <a:t>(ORN):</a:t>
            </a:r>
            <a:r>
              <a:rPr lang="zh-Hans" altLang="en-US" dirty="0"/>
              <a:t> </a:t>
            </a:r>
            <a:r>
              <a:rPr lang="en-US" altLang="zh-Hans" dirty="0"/>
              <a:t>good</a:t>
            </a:r>
            <a:r>
              <a:rPr lang="zh-Hans" altLang="en-US" dirty="0"/>
              <a:t> </a:t>
            </a:r>
            <a:r>
              <a:rPr lang="en-US" altLang="zh-Hans" dirty="0"/>
              <a:t>they</a:t>
            </a:r>
            <a:r>
              <a:rPr lang="zh-Hans" altLang="en-US" dirty="0"/>
              <a:t> </a:t>
            </a:r>
            <a:r>
              <a:rPr lang="en-US" altLang="zh-Hans" dirty="0"/>
              <a:t>have</a:t>
            </a:r>
            <a:r>
              <a:rPr lang="zh-Hans" altLang="en-US" dirty="0"/>
              <a:t> </a:t>
            </a:r>
            <a:r>
              <a:rPr lang="en-US" altLang="zh-Hans" dirty="0"/>
              <a:t>improvement</a:t>
            </a:r>
            <a:r>
              <a:rPr lang="zh-Hans" altLang="en-US" dirty="0"/>
              <a:t> </a:t>
            </a:r>
            <a:r>
              <a:rPr lang="en-US" altLang="zh-Hans" dirty="0"/>
              <a:t>in</a:t>
            </a:r>
            <a:r>
              <a:rPr lang="zh-Hans" altLang="en-US" dirty="0"/>
              <a:t> </a:t>
            </a:r>
            <a:r>
              <a:rPr lang="en-US" altLang="zh-Hans" dirty="0"/>
              <a:t>their</a:t>
            </a:r>
            <a:r>
              <a:rPr lang="zh-Hans" altLang="en-US" dirty="0"/>
              <a:t> </a:t>
            </a:r>
            <a:r>
              <a:rPr lang="en-US" altLang="zh-Hans" dirty="0"/>
              <a:t>result</a:t>
            </a:r>
          </a:p>
          <a:p>
            <a:pPr lvl="1"/>
            <a:r>
              <a:rPr lang="en-US" altLang="zh-Hans" dirty="0"/>
              <a:t>Diabetic</a:t>
            </a:r>
            <a:r>
              <a:rPr lang="zh-Hans" altLang="en-US" dirty="0"/>
              <a:t> </a:t>
            </a:r>
            <a:r>
              <a:rPr lang="en-US" altLang="zh-Hans" dirty="0"/>
              <a:t>Retinopathy</a:t>
            </a:r>
            <a:r>
              <a:rPr lang="zh-Hans" altLang="en-US" dirty="0"/>
              <a:t> </a:t>
            </a:r>
            <a:r>
              <a:rPr lang="en-US" altLang="zh-Hans" dirty="0"/>
              <a:t>Prediction</a:t>
            </a:r>
          </a:p>
          <a:p>
            <a:pPr lvl="1"/>
            <a:r>
              <a:rPr lang="en-US" altLang="zh-Hans" dirty="0"/>
              <a:t>Question</a:t>
            </a:r>
            <a:r>
              <a:rPr lang="zh-Hans" altLang="en-US" dirty="0"/>
              <a:t> </a:t>
            </a:r>
            <a:r>
              <a:rPr lang="en-US" altLang="zh-Hans" dirty="0"/>
              <a:t>classification:</a:t>
            </a:r>
            <a:r>
              <a:rPr lang="zh-Hans" altLang="en-US" dirty="0"/>
              <a:t> </a:t>
            </a:r>
            <a:r>
              <a:rPr lang="en-US" altLang="zh-Hans" dirty="0"/>
              <a:t>(exactly</a:t>
            </a:r>
            <a:r>
              <a:rPr lang="zh-Hans" altLang="en-US" dirty="0"/>
              <a:t> </a:t>
            </a:r>
            <a:r>
              <a:rPr lang="en-US" altLang="zh-Hans" dirty="0"/>
              <a:t>what</a:t>
            </a:r>
            <a:r>
              <a:rPr lang="zh-Hans" altLang="en-US" dirty="0"/>
              <a:t> </a:t>
            </a:r>
            <a:r>
              <a:rPr lang="en-US" altLang="zh-Hans" dirty="0"/>
              <a:t>in</a:t>
            </a:r>
            <a:r>
              <a:rPr lang="zh-Hans" altLang="en-US" dirty="0"/>
              <a:t> </a:t>
            </a:r>
            <a:r>
              <a:rPr lang="en-US" altLang="zh-Hans" dirty="0"/>
              <a:t>my</a:t>
            </a:r>
            <a:r>
              <a:rPr lang="zh-Hans" altLang="en-US" dirty="0"/>
              <a:t> </a:t>
            </a:r>
            <a:r>
              <a:rPr lang="en-US" altLang="zh-Hans" dirty="0"/>
              <a:t>mind</a:t>
            </a:r>
            <a:r>
              <a:rPr lang="zh-Hans" altLang="en-US" dirty="0"/>
              <a:t> </a:t>
            </a:r>
            <a:r>
              <a:rPr lang="en-US" altLang="zh-Hans" dirty="0"/>
              <a:t>weeks</a:t>
            </a:r>
            <a:r>
              <a:rPr lang="zh-Hans" altLang="en-US" dirty="0"/>
              <a:t> </a:t>
            </a:r>
            <a:r>
              <a:rPr lang="en-US" altLang="zh-Hans" dirty="0"/>
              <a:t>ago)</a:t>
            </a:r>
            <a:r>
              <a:rPr lang="zh-Hans" altLang="en-US" dirty="0"/>
              <a:t> </a:t>
            </a:r>
            <a:r>
              <a:rPr lang="en-US" altLang="zh-Hans" dirty="0"/>
              <a:t>–</a:t>
            </a:r>
            <a:r>
              <a:rPr lang="zh-Hans" altLang="en-US" dirty="0"/>
              <a:t> </a:t>
            </a:r>
            <a:r>
              <a:rPr lang="en-US" altLang="zh-Hans" dirty="0"/>
              <a:t>attribution</a:t>
            </a:r>
            <a:r>
              <a:rPr lang="zh-Hans" altLang="en-US" dirty="0"/>
              <a:t> </a:t>
            </a:r>
            <a:r>
              <a:rPr lang="en-US" altLang="zh-Hans" dirty="0"/>
              <a:t>is</a:t>
            </a:r>
            <a:r>
              <a:rPr lang="zh-Hans" altLang="en-US" dirty="0"/>
              <a:t> </a:t>
            </a:r>
            <a:r>
              <a:rPr lang="en-US" altLang="zh-Hans" dirty="0"/>
              <a:t>more</a:t>
            </a:r>
            <a:r>
              <a:rPr lang="zh-Hans" altLang="en-US" dirty="0"/>
              <a:t> </a:t>
            </a:r>
            <a:r>
              <a:rPr lang="en-US" altLang="zh-Hans" dirty="0"/>
              <a:t>clear</a:t>
            </a:r>
            <a:r>
              <a:rPr lang="zh-Hans" altLang="en-US" dirty="0"/>
              <a:t> </a:t>
            </a:r>
            <a:r>
              <a:rPr lang="en-US" altLang="zh-Hans" dirty="0"/>
              <a:t>than</a:t>
            </a:r>
            <a:r>
              <a:rPr lang="zh-Hans" altLang="en-US" dirty="0"/>
              <a:t> </a:t>
            </a:r>
            <a:r>
              <a:rPr lang="en-US" altLang="zh-Hans" dirty="0"/>
              <a:t>ORN</a:t>
            </a:r>
          </a:p>
          <a:p>
            <a:pPr lvl="1"/>
            <a:r>
              <a:rPr lang="en-US" altLang="zh-Hans" dirty="0"/>
              <a:t>Neural</a:t>
            </a:r>
            <a:r>
              <a:rPr lang="zh-Hans" altLang="en-US" dirty="0"/>
              <a:t> </a:t>
            </a:r>
            <a:r>
              <a:rPr lang="en-US" altLang="zh-Hans" dirty="0"/>
              <a:t>machine</a:t>
            </a:r>
            <a:r>
              <a:rPr lang="zh-Hans" altLang="en-US" dirty="0"/>
              <a:t> </a:t>
            </a:r>
            <a:r>
              <a:rPr lang="en-US" altLang="zh-Hans" dirty="0"/>
              <a:t>translation:</a:t>
            </a:r>
            <a:r>
              <a:rPr lang="zh-Hans" altLang="en-US" dirty="0"/>
              <a:t> </a:t>
            </a:r>
            <a:r>
              <a:rPr lang="en-US" altLang="zh-Hans" dirty="0"/>
              <a:t>attribution</a:t>
            </a:r>
            <a:r>
              <a:rPr lang="zh-Hans" altLang="en-US" dirty="0"/>
              <a:t> </a:t>
            </a:r>
            <a:r>
              <a:rPr lang="en-US" altLang="zh-Hans" dirty="0"/>
              <a:t>is</a:t>
            </a:r>
            <a:r>
              <a:rPr lang="zh-Hans" altLang="en-US" dirty="0"/>
              <a:t> </a:t>
            </a:r>
            <a:r>
              <a:rPr lang="en-US" altLang="zh-Hans" dirty="0"/>
              <a:t>more</a:t>
            </a:r>
            <a:r>
              <a:rPr lang="zh-Hans" altLang="en-US" dirty="0"/>
              <a:t> </a:t>
            </a:r>
            <a:r>
              <a:rPr lang="en-US" altLang="zh-Hans" dirty="0"/>
              <a:t>clear</a:t>
            </a:r>
            <a:r>
              <a:rPr lang="zh-Hans" altLang="en-US" dirty="0"/>
              <a:t> </a:t>
            </a:r>
            <a:r>
              <a:rPr lang="en-US" altLang="zh-Hans" dirty="0"/>
              <a:t>than</a:t>
            </a:r>
            <a:r>
              <a:rPr lang="zh-Hans" altLang="en-US" dirty="0"/>
              <a:t> </a:t>
            </a:r>
            <a:r>
              <a:rPr lang="en-US" altLang="zh-Hans" dirty="0"/>
              <a:t>ORN</a:t>
            </a:r>
            <a:r>
              <a:rPr lang="zh-Hans" altLang="en-US" dirty="0"/>
              <a:t> </a:t>
            </a:r>
            <a:r>
              <a:rPr lang="en-US" altLang="zh-Hans" dirty="0"/>
              <a:t>(not</a:t>
            </a:r>
            <a:r>
              <a:rPr lang="zh-Hans" altLang="en-US" dirty="0"/>
              <a:t> </a:t>
            </a:r>
            <a:r>
              <a:rPr lang="en-US" altLang="zh-Hans" dirty="0"/>
              <a:t>the</a:t>
            </a:r>
            <a:r>
              <a:rPr lang="zh-Hans" altLang="en-US" dirty="0"/>
              <a:t> </a:t>
            </a:r>
            <a:r>
              <a:rPr lang="en-US" altLang="zh-Hans" dirty="0"/>
              <a:t>probability</a:t>
            </a:r>
            <a:r>
              <a:rPr lang="zh-Hans" altLang="en-US" dirty="0"/>
              <a:t> </a:t>
            </a:r>
            <a:r>
              <a:rPr lang="en-US" altLang="zh-Hans" dirty="0"/>
              <a:t>matrix)</a:t>
            </a:r>
            <a:br>
              <a:rPr lang="en-US" altLang="zh-Hans" dirty="0"/>
            </a:br>
            <a:r>
              <a:rPr lang="en-US" altLang="zh-Hans" dirty="0"/>
              <a:t>however,</a:t>
            </a:r>
            <a:r>
              <a:rPr lang="zh-Hans" altLang="en-US" dirty="0"/>
              <a:t> </a:t>
            </a:r>
            <a:r>
              <a:rPr lang="en-US" altLang="zh-Hans" dirty="0"/>
              <a:t>it</a:t>
            </a:r>
            <a:r>
              <a:rPr lang="zh-Hans" altLang="en-US" dirty="0"/>
              <a:t> </a:t>
            </a:r>
            <a:r>
              <a:rPr lang="en-US" altLang="zh-Hans" dirty="0"/>
              <a:t>maps</a:t>
            </a:r>
            <a:r>
              <a:rPr lang="zh-Hans" altLang="en-US" dirty="0"/>
              <a:t> </a:t>
            </a:r>
            <a:r>
              <a:rPr lang="en-US" altLang="zh-Hans" dirty="0"/>
              <a:t>to</a:t>
            </a:r>
            <a:r>
              <a:rPr lang="zh-Hans" altLang="en-US" dirty="0"/>
              <a:t> </a:t>
            </a:r>
            <a:r>
              <a:rPr lang="en-US" altLang="zh-Hans" dirty="0"/>
              <a:t>[0,1]^n;</a:t>
            </a:r>
            <a:r>
              <a:rPr lang="zh-Hans" altLang="en-US" dirty="0"/>
              <a:t> </a:t>
            </a:r>
            <a:r>
              <a:rPr lang="en-US" altLang="zh-Hans" dirty="0"/>
              <a:t>sum</a:t>
            </a:r>
            <a:r>
              <a:rPr lang="zh-Hans" altLang="en-US" dirty="0"/>
              <a:t> </a:t>
            </a:r>
            <a:r>
              <a:rPr lang="en-US" altLang="zh-Hans" dirty="0"/>
              <a:t>of</a:t>
            </a:r>
            <a:r>
              <a:rPr lang="zh-Hans" altLang="en-US" dirty="0"/>
              <a:t> </a:t>
            </a:r>
            <a:r>
              <a:rPr lang="en-US" altLang="zh-Hans" dirty="0"/>
              <a:t>each</a:t>
            </a:r>
            <a:r>
              <a:rPr lang="zh-Hans" altLang="en-US" dirty="0"/>
              <a:t> </a:t>
            </a:r>
            <a:r>
              <a:rPr lang="en-US" altLang="zh-Hans" dirty="0"/>
              <a:t>=</a:t>
            </a:r>
            <a:r>
              <a:rPr lang="zh-Hans" altLang="en-US" dirty="0"/>
              <a:t> </a:t>
            </a:r>
            <a:r>
              <a:rPr lang="en-US" altLang="zh-Hans" dirty="0"/>
              <a:t>prediction</a:t>
            </a:r>
            <a:r>
              <a:rPr lang="zh-Hans" altLang="en-US" dirty="0"/>
              <a:t> </a:t>
            </a:r>
            <a:r>
              <a:rPr lang="en-US" altLang="zh-Hans" dirty="0"/>
              <a:t>score</a:t>
            </a:r>
            <a:r>
              <a:rPr lang="zh-Hans" altLang="en-US" dirty="0"/>
              <a:t> </a:t>
            </a:r>
            <a:r>
              <a:rPr lang="en-US" altLang="zh-Hans" dirty="0"/>
              <a:t>for</a:t>
            </a:r>
            <a:r>
              <a:rPr lang="zh-Hans" altLang="en-US" dirty="0"/>
              <a:t> </a:t>
            </a:r>
            <a:r>
              <a:rPr lang="en-US" altLang="zh-Hans" dirty="0"/>
              <a:t>each</a:t>
            </a:r>
            <a:r>
              <a:rPr lang="zh-Hans" altLang="en-US" dirty="0"/>
              <a:t> </a:t>
            </a:r>
            <a:r>
              <a:rPr lang="en-US" altLang="zh-Hans" dirty="0"/>
              <a:t>word</a:t>
            </a:r>
          </a:p>
          <a:p>
            <a:pPr lvl="1"/>
            <a:r>
              <a:rPr lang="en-US" altLang="zh-Hans" dirty="0"/>
              <a:t>Chemistry</a:t>
            </a:r>
            <a:r>
              <a:rPr lang="zh-Hans" altLang="en-US" dirty="0"/>
              <a:t> </a:t>
            </a:r>
            <a:r>
              <a:rPr lang="en-US" altLang="zh-Hans" dirty="0" err="1"/>
              <a:t>models:column</a:t>
            </a:r>
            <a:br>
              <a:rPr lang="en-US" altLang="zh-Hans" dirty="0"/>
            </a:br>
            <a:endParaRPr lang="en-US" altLang="zh-Hans" dirty="0"/>
          </a:p>
        </p:txBody>
      </p:sp>
    </p:spTree>
    <p:extLst>
      <p:ext uri="{BB962C8B-B14F-4D97-AF65-F5344CB8AC3E}">
        <p14:creationId xmlns:p14="http://schemas.microsoft.com/office/powerpoint/2010/main" val="877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9FE-5410-1846-A8E8-274C3D63E453}"/>
              </a:ext>
            </a:extLst>
          </p:cNvPr>
          <p:cNvSpPr>
            <a:spLocks noGrp="1"/>
          </p:cNvSpPr>
          <p:nvPr>
            <p:ph type="title"/>
          </p:nvPr>
        </p:nvSpPr>
        <p:spPr/>
        <p:txBody>
          <a:bodyPr/>
          <a:lstStyle/>
          <a:p>
            <a:r>
              <a:rPr lang="en-US" altLang="zh-Hans" dirty="0"/>
              <a:t>More</a:t>
            </a:r>
            <a:r>
              <a:rPr lang="zh-Hans" altLang="en-US" dirty="0"/>
              <a:t> </a:t>
            </a:r>
            <a:r>
              <a:rPr lang="en-US" altLang="zh-Hans" dirty="0"/>
              <a:t>words</a:t>
            </a:r>
            <a:r>
              <a:rPr lang="zh-Hans" altLang="en-US" dirty="0"/>
              <a:t> </a:t>
            </a:r>
            <a:r>
              <a:rPr lang="en-US" altLang="zh-Hans" dirty="0"/>
              <a:t>for</a:t>
            </a:r>
            <a:r>
              <a:rPr lang="zh-Hans" altLang="en-US" dirty="0"/>
              <a:t> </a:t>
            </a:r>
            <a:r>
              <a:rPr lang="en-US" altLang="zh-Hans" dirty="0"/>
              <a:t>attribution</a:t>
            </a:r>
            <a:r>
              <a:rPr lang="zh-Hans" altLang="en-US" dirty="0"/>
              <a:t> </a:t>
            </a:r>
            <a:r>
              <a:rPr lang="en-US" altLang="zh-Hans" dirty="0"/>
              <a:t>method</a:t>
            </a:r>
            <a:endParaRPr lang="en-US" dirty="0"/>
          </a:p>
        </p:txBody>
      </p:sp>
      <p:sp>
        <p:nvSpPr>
          <p:cNvPr id="7" name="Content Placeholder 6">
            <a:extLst>
              <a:ext uri="{FF2B5EF4-FFF2-40B4-BE49-F238E27FC236}">
                <a16:creationId xmlns:a16="http://schemas.microsoft.com/office/drawing/2014/main" id="{4CF6D4AB-D6C7-DE40-99F0-3E06E36F302D}"/>
              </a:ext>
            </a:extLst>
          </p:cNvPr>
          <p:cNvSpPr>
            <a:spLocks noGrp="1"/>
          </p:cNvSpPr>
          <p:nvPr>
            <p:ph idx="1"/>
          </p:nvPr>
        </p:nvSpPr>
        <p:spPr>
          <a:xfrm>
            <a:off x="466531" y="1825624"/>
            <a:ext cx="11271379" cy="4687143"/>
          </a:xfrm>
        </p:spPr>
        <p:txBody>
          <a:bodyPr>
            <a:normAutofit fontScale="92500" lnSpcReduction="10000"/>
          </a:bodyPr>
          <a:lstStyle/>
          <a:p>
            <a:r>
              <a:rPr lang="en-US" dirty="0"/>
              <a:t>﻿The intention of these works is to understand the input-output</a:t>
            </a:r>
            <a:r>
              <a:rPr lang="zh-Hans" altLang="en-US" dirty="0"/>
              <a:t> </a:t>
            </a:r>
            <a:r>
              <a:rPr lang="en-US" dirty="0"/>
              <a:t>behavior of the deep network, which gives us the ability to improve</a:t>
            </a:r>
            <a:r>
              <a:rPr lang="zh-Hans" altLang="en-US" dirty="0"/>
              <a:t> </a:t>
            </a:r>
            <a:r>
              <a:rPr lang="en-US" dirty="0"/>
              <a:t>it.  Such understandability is critical to all computer programs,</a:t>
            </a:r>
            <a:r>
              <a:rPr lang="zh-Hans" altLang="en-US" dirty="0"/>
              <a:t> </a:t>
            </a:r>
            <a:r>
              <a:rPr lang="en-US" dirty="0"/>
              <a:t>including machine learning models. There are also other applications</a:t>
            </a:r>
            <a:r>
              <a:rPr lang="zh-Hans" altLang="en-US" dirty="0"/>
              <a:t> </a:t>
            </a:r>
            <a:r>
              <a:rPr lang="en-US" dirty="0"/>
              <a:t>of attribution. They could be used within a product driven by machine</a:t>
            </a:r>
            <a:r>
              <a:rPr lang="zh-Hans" altLang="en-US" dirty="0"/>
              <a:t> </a:t>
            </a:r>
            <a:r>
              <a:rPr lang="en-US" dirty="0"/>
              <a:t>learning to provide a rationale for the recommendation. </a:t>
            </a:r>
          </a:p>
          <a:p>
            <a:r>
              <a:rPr lang="en-US" u="sng" dirty="0">
                <a:solidFill>
                  <a:schemeClr val="accent1">
                    <a:lumMod val="75000"/>
                  </a:schemeClr>
                </a:solidFill>
              </a:rPr>
              <a:t>For instance,</a:t>
            </a:r>
            <a:r>
              <a:rPr lang="zh-Hans" altLang="en-US" u="sng" dirty="0">
                <a:solidFill>
                  <a:schemeClr val="accent1">
                    <a:lumMod val="75000"/>
                  </a:schemeClr>
                </a:solidFill>
              </a:rPr>
              <a:t> </a:t>
            </a:r>
            <a:r>
              <a:rPr lang="en-US" u="sng" dirty="0">
                <a:solidFill>
                  <a:schemeClr val="accent1">
                    <a:lumMod val="75000"/>
                  </a:schemeClr>
                </a:solidFill>
              </a:rPr>
              <a:t>a deep network that predicts a condition based on imaging could help</a:t>
            </a:r>
            <a:r>
              <a:rPr lang="zh-Hans" altLang="en-US" u="sng" dirty="0">
                <a:solidFill>
                  <a:schemeClr val="accent1">
                    <a:lumMod val="75000"/>
                  </a:schemeClr>
                </a:solidFill>
              </a:rPr>
              <a:t> </a:t>
            </a:r>
            <a:r>
              <a:rPr lang="en-US" u="sng" dirty="0">
                <a:solidFill>
                  <a:schemeClr val="accent1">
                    <a:lumMod val="75000"/>
                  </a:schemeClr>
                </a:solidFill>
              </a:rPr>
              <a:t>inform the doctor of the part of the image that resulted in the</a:t>
            </a:r>
            <a:r>
              <a:rPr lang="zh-Hans" altLang="en-US" u="sng" dirty="0">
                <a:solidFill>
                  <a:schemeClr val="accent1">
                    <a:lumMod val="75000"/>
                  </a:schemeClr>
                </a:solidFill>
              </a:rPr>
              <a:t> </a:t>
            </a:r>
            <a:r>
              <a:rPr lang="en-US" u="sng" dirty="0">
                <a:solidFill>
                  <a:schemeClr val="accent1">
                    <a:lumMod val="75000"/>
                  </a:schemeClr>
                </a:solidFill>
              </a:rPr>
              <a:t>recommendation.</a:t>
            </a:r>
            <a:r>
              <a:rPr lang="en-US" dirty="0">
                <a:solidFill>
                  <a:schemeClr val="accent1">
                    <a:lumMod val="75000"/>
                  </a:schemeClr>
                </a:solidFill>
              </a:rPr>
              <a:t> </a:t>
            </a:r>
            <a:r>
              <a:rPr lang="en-US" dirty="0"/>
              <a:t>This could help the doctor understand the strengths</a:t>
            </a:r>
            <a:r>
              <a:rPr lang="zh-Hans" altLang="en-US" dirty="0"/>
              <a:t> </a:t>
            </a:r>
            <a:r>
              <a:rPr lang="en-US" dirty="0"/>
              <a:t>and weaknesses of a model and compensate for it. We give such an</a:t>
            </a:r>
            <a:r>
              <a:rPr lang="zh-Hans" altLang="en-US" dirty="0"/>
              <a:t> </a:t>
            </a:r>
            <a:r>
              <a:rPr lang="en-US" dirty="0"/>
              <a:t>example in Section</a:t>
            </a:r>
            <a:r>
              <a:rPr lang="zh-Hans" altLang="en-US" dirty="0"/>
              <a:t> </a:t>
            </a:r>
            <a:r>
              <a:rPr lang="en-US" altLang="zh-Hans" dirty="0"/>
              <a:t>6.2</a:t>
            </a:r>
            <a:r>
              <a:rPr lang="en-US" dirty="0"/>
              <a:t>. Attributions could also be used</a:t>
            </a:r>
            <a:r>
              <a:rPr lang="zh-Hans" altLang="en-US" dirty="0"/>
              <a:t> </a:t>
            </a:r>
            <a:r>
              <a:rPr lang="en-US" dirty="0"/>
              <a:t>by developers in an exploratory sense. </a:t>
            </a:r>
          </a:p>
          <a:p>
            <a:r>
              <a:rPr lang="en-US" dirty="0"/>
              <a:t>For instance, we could use a</a:t>
            </a:r>
            <a:r>
              <a:rPr lang="zh-Hans" altLang="en-US" dirty="0"/>
              <a:t> </a:t>
            </a:r>
            <a:r>
              <a:rPr lang="en-US" dirty="0"/>
              <a:t>deep network to extract insights that could be then used in a </a:t>
            </a:r>
            <a:r>
              <a:rPr lang="en-US" u="sng" dirty="0"/>
              <a:t>rule-based</a:t>
            </a:r>
            <a:r>
              <a:rPr lang="zh-Hans" altLang="en-US" u="sng" dirty="0"/>
              <a:t> </a:t>
            </a:r>
            <a:r>
              <a:rPr lang="en-US" altLang="zh-Hans" u="sng" dirty="0"/>
              <a:t>system</a:t>
            </a:r>
            <a:r>
              <a:rPr lang="en-US" altLang="zh-Hans" dirty="0"/>
              <a:t>. In Section6.3, we give such an example.</a:t>
            </a:r>
            <a:endParaRPr lang="en-US" dirty="0"/>
          </a:p>
          <a:p>
            <a:endParaRPr lang="en-US" dirty="0"/>
          </a:p>
        </p:txBody>
      </p:sp>
    </p:spTree>
    <p:extLst>
      <p:ext uri="{BB962C8B-B14F-4D97-AF65-F5344CB8AC3E}">
        <p14:creationId xmlns:p14="http://schemas.microsoft.com/office/powerpoint/2010/main" val="92215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D97D-78AA-1549-9B4C-30C3ACDCE7D8}"/>
              </a:ext>
            </a:extLst>
          </p:cNvPr>
          <p:cNvSpPr>
            <a:spLocks noGrp="1"/>
          </p:cNvSpPr>
          <p:nvPr>
            <p:ph type="title"/>
          </p:nvPr>
        </p:nvSpPr>
        <p:spPr/>
        <p:txBody>
          <a:bodyPr/>
          <a:lstStyle/>
          <a:p>
            <a:r>
              <a:rPr lang="en-US" altLang="zh-Hans" dirty="0"/>
              <a:t>A</a:t>
            </a:r>
            <a:r>
              <a:rPr lang="zh-Hans" altLang="en-US" dirty="0"/>
              <a:t> </a:t>
            </a:r>
            <a:r>
              <a:rPr lang="en-US" altLang="zh-Hans" dirty="0"/>
              <a:t>significant</a:t>
            </a:r>
            <a:r>
              <a:rPr lang="zh-Hans" altLang="en-US" dirty="0"/>
              <a:t> </a:t>
            </a:r>
            <a:r>
              <a:rPr lang="en-US" altLang="zh-Hans" dirty="0"/>
              <a:t>challenge</a:t>
            </a:r>
            <a:r>
              <a:rPr lang="zh-Hans" altLang="en-US" dirty="0"/>
              <a:t> </a:t>
            </a:r>
            <a:r>
              <a:rPr lang="en-US" altLang="zh-Hans" dirty="0"/>
              <a:t>in</a:t>
            </a:r>
            <a:r>
              <a:rPr lang="zh-Hans" altLang="en-US" dirty="0"/>
              <a:t> </a:t>
            </a:r>
            <a:r>
              <a:rPr lang="en-US" altLang="zh-Hans" dirty="0"/>
              <a:t>designing</a:t>
            </a:r>
            <a:r>
              <a:rPr lang="zh-Hans" altLang="en-US" dirty="0"/>
              <a:t> </a:t>
            </a:r>
            <a:r>
              <a:rPr lang="en-US" altLang="zh-Hans" dirty="0"/>
              <a:t>an</a:t>
            </a:r>
            <a:r>
              <a:rPr lang="zh-Hans" altLang="en-US" dirty="0"/>
              <a:t> </a:t>
            </a:r>
            <a:r>
              <a:rPr lang="en-US" altLang="zh-Hans" dirty="0"/>
              <a:t>attribution</a:t>
            </a:r>
            <a:r>
              <a:rPr lang="zh-Hans" altLang="en-US" dirty="0"/>
              <a:t> </a:t>
            </a:r>
            <a:r>
              <a:rPr lang="en-US" altLang="zh-Hans" dirty="0"/>
              <a:t>technique</a:t>
            </a:r>
            <a:endParaRPr lang="en-US" dirty="0"/>
          </a:p>
        </p:txBody>
      </p:sp>
      <p:pic>
        <p:nvPicPr>
          <p:cNvPr id="5" name="Content Placeholder 4">
            <a:extLst>
              <a:ext uri="{FF2B5EF4-FFF2-40B4-BE49-F238E27FC236}">
                <a16:creationId xmlns:a16="http://schemas.microsoft.com/office/drawing/2014/main" id="{E6FF6E3A-37FC-5B47-B829-64434DCB7B50}"/>
              </a:ext>
            </a:extLst>
          </p:cNvPr>
          <p:cNvPicPr>
            <a:picLocks noGrp="1" noChangeAspect="1"/>
          </p:cNvPicPr>
          <p:nvPr>
            <p:ph idx="1"/>
          </p:nvPr>
        </p:nvPicPr>
        <p:blipFill>
          <a:blip r:embed="rId2"/>
          <a:stretch>
            <a:fillRect/>
          </a:stretch>
        </p:blipFill>
        <p:spPr>
          <a:xfrm>
            <a:off x="695586" y="1690687"/>
            <a:ext cx="9418798" cy="4829171"/>
          </a:xfrm>
        </p:spPr>
      </p:pic>
    </p:spTree>
    <p:extLst>
      <p:ext uri="{BB962C8B-B14F-4D97-AF65-F5344CB8AC3E}">
        <p14:creationId xmlns:p14="http://schemas.microsoft.com/office/powerpoint/2010/main" val="357549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480-9340-9C49-A203-F44D6742D684}"/>
              </a:ext>
            </a:extLst>
          </p:cNvPr>
          <p:cNvSpPr>
            <a:spLocks noGrp="1"/>
          </p:cNvSpPr>
          <p:nvPr>
            <p:ph type="title"/>
          </p:nvPr>
        </p:nvSpPr>
        <p:spPr/>
        <p:txBody>
          <a:bodyPr/>
          <a:lstStyle/>
          <a:p>
            <a:r>
              <a:rPr lang="en-US" altLang="zh-Hans" dirty="0"/>
              <a:t>Before</a:t>
            </a:r>
            <a:r>
              <a:rPr lang="zh-Hans" altLang="en-US" dirty="0"/>
              <a:t> </a:t>
            </a:r>
            <a:r>
              <a:rPr lang="en-US" altLang="zh-Hans" dirty="0"/>
              <a:t>two</a:t>
            </a:r>
            <a:r>
              <a:rPr lang="zh-Hans" altLang="en-US" dirty="0"/>
              <a:t> </a:t>
            </a:r>
            <a:r>
              <a:rPr lang="en-US" altLang="zh-Hans" dirty="0"/>
              <a:t>axioms</a:t>
            </a:r>
            <a:r>
              <a:rPr lang="zh-Hans" altLang="en-US" dirty="0"/>
              <a:t>  </a:t>
            </a:r>
            <a:r>
              <a:rPr lang="en-US" altLang="zh-Hans" dirty="0"/>
              <a:t>definition</a:t>
            </a:r>
            <a:r>
              <a:rPr lang="zh-Hans" altLang="en-US" dirty="0"/>
              <a:t> </a:t>
            </a:r>
            <a:r>
              <a:rPr lang="en-US" altLang="zh-Hans" dirty="0"/>
              <a:t>1</a:t>
            </a:r>
            <a:endParaRPr lang="en-US" dirty="0"/>
          </a:p>
        </p:txBody>
      </p:sp>
      <p:sp>
        <p:nvSpPr>
          <p:cNvPr id="3" name="Content Placeholder 2">
            <a:extLst>
              <a:ext uri="{FF2B5EF4-FFF2-40B4-BE49-F238E27FC236}">
                <a16:creationId xmlns:a16="http://schemas.microsoft.com/office/drawing/2014/main" id="{B0C60721-0A63-6341-A8F4-6FC231461977}"/>
              </a:ext>
            </a:extLst>
          </p:cNvPr>
          <p:cNvSpPr>
            <a:spLocks noGrp="1"/>
          </p:cNvSpPr>
          <p:nvPr>
            <p:ph idx="1"/>
          </p:nvPr>
        </p:nvSpPr>
        <p:spPr>
          <a:xfrm>
            <a:off x="838200" y="1825625"/>
            <a:ext cx="10515600" cy="4456642"/>
          </a:xfrm>
        </p:spPr>
        <p:txBody>
          <a:bodyPr/>
          <a:lstStyle/>
          <a:p>
            <a:r>
              <a:rPr lang="en-US" altLang="zh-Hans" dirty="0"/>
              <a:t>Axioms</a:t>
            </a:r>
            <a:r>
              <a:rPr lang="zh-Hans" altLang="en-US" dirty="0"/>
              <a:t> </a:t>
            </a:r>
            <a:r>
              <a:rPr lang="en-US" altLang="zh-Hans" dirty="0"/>
              <a:t>will</a:t>
            </a:r>
            <a:r>
              <a:rPr lang="zh-Hans" altLang="en-US" dirty="0"/>
              <a:t> </a:t>
            </a:r>
            <a:r>
              <a:rPr lang="en-US" altLang="zh-Hans" dirty="0"/>
              <a:t>mention</a:t>
            </a:r>
            <a:r>
              <a:rPr lang="zh-Hans" altLang="en-US" dirty="0"/>
              <a:t> </a:t>
            </a:r>
            <a:r>
              <a:rPr lang="en-US" altLang="zh-Hans" dirty="0"/>
              <a:t>concept</a:t>
            </a:r>
            <a:r>
              <a:rPr lang="zh-Hans" altLang="en-US" dirty="0"/>
              <a:t> </a:t>
            </a:r>
            <a:r>
              <a:rPr lang="en-US" altLang="zh-Hans" dirty="0"/>
              <a:t>like</a:t>
            </a:r>
            <a:r>
              <a:rPr lang="zh-Hans" altLang="en-US" dirty="0"/>
              <a:t> </a:t>
            </a:r>
            <a:r>
              <a:rPr lang="en-US" altLang="zh-Hans" dirty="0"/>
              <a:t>“baseline”</a:t>
            </a:r>
          </a:p>
          <a:p>
            <a:endParaRPr lang="en-US" dirty="0"/>
          </a:p>
        </p:txBody>
      </p:sp>
      <p:pic>
        <p:nvPicPr>
          <p:cNvPr id="5" name="Picture 4">
            <a:extLst>
              <a:ext uri="{FF2B5EF4-FFF2-40B4-BE49-F238E27FC236}">
                <a16:creationId xmlns:a16="http://schemas.microsoft.com/office/drawing/2014/main" id="{A5A85C20-7B92-064C-B683-09BC10A9D8B7}"/>
              </a:ext>
            </a:extLst>
          </p:cNvPr>
          <p:cNvPicPr>
            <a:picLocks noChangeAspect="1"/>
          </p:cNvPicPr>
          <p:nvPr/>
        </p:nvPicPr>
        <p:blipFill>
          <a:blip r:embed="rId2"/>
          <a:stretch>
            <a:fillRect/>
          </a:stretch>
        </p:blipFill>
        <p:spPr>
          <a:xfrm>
            <a:off x="838200" y="2483059"/>
            <a:ext cx="9757833" cy="4374941"/>
          </a:xfrm>
          <a:prstGeom prst="rect">
            <a:avLst/>
          </a:prstGeom>
        </p:spPr>
      </p:pic>
      <p:cxnSp>
        <p:nvCxnSpPr>
          <p:cNvPr id="6" name="Straight Connector 5">
            <a:extLst>
              <a:ext uri="{FF2B5EF4-FFF2-40B4-BE49-F238E27FC236}">
                <a16:creationId xmlns:a16="http://schemas.microsoft.com/office/drawing/2014/main" id="{276811D2-014E-DE4C-8C02-0F8C8CC16EE9}"/>
              </a:ext>
            </a:extLst>
          </p:cNvPr>
          <p:cNvCxnSpPr>
            <a:cxnSpLocks/>
          </p:cNvCxnSpPr>
          <p:nvPr/>
        </p:nvCxnSpPr>
        <p:spPr>
          <a:xfrm>
            <a:off x="2103120" y="4758759"/>
            <a:ext cx="1121110" cy="0"/>
          </a:xfrm>
          <a:prstGeom prst="line">
            <a:avLst/>
          </a:prstGeom>
          <a:ln w="63500"/>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FAE9683-5FA9-8548-B72A-4EBE00DE353F}"/>
              </a:ext>
            </a:extLst>
          </p:cNvPr>
          <p:cNvCxnSpPr>
            <a:cxnSpLocks/>
          </p:cNvCxnSpPr>
          <p:nvPr/>
        </p:nvCxnSpPr>
        <p:spPr>
          <a:xfrm flipV="1">
            <a:off x="3224230" y="2103120"/>
            <a:ext cx="5389418" cy="2194561"/>
          </a:xfrm>
          <a:prstGeom prst="line">
            <a:avLst/>
          </a:prstGeom>
          <a:ln w="63500"/>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FD62FA48-1462-884A-8354-004D09229416}"/>
              </a:ext>
            </a:extLst>
          </p:cNvPr>
          <p:cNvSpPr txBox="1"/>
          <p:nvPr/>
        </p:nvSpPr>
        <p:spPr>
          <a:xfrm>
            <a:off x="8284464" y="859536"/>
            <a:ext cx="2852928" cy="769441"/>
          </a:xfrm>
          <a:prstGeom prst="rect">
            <a:avLst/>
          </a:prstGeom>
          <a:noFill/>
        </p:spPr>
        <p:txBody>
          <a:bodyPr wrap="square" rtlCol="0">
            <a:spAutoFit/>
          </a:bodyPr>
          <a:lstStyle/>
          <a:p>
            <a:r>
              <a:rPr lang="en-US" altLang="zh-Hans" sz="2200" dirty="0">
                <a:solidFill>
                  <a:srgbClr val="FF0000"/>
                </a:solidFill>
              </a:rPr>
              <a:t>Probability</a:t>
            </a:r>
            <a:r>
              <a:rPr lang="zh-Hans" altLang="en-US" sz="2200" dirty="0">
                <a:solidFill>
                  <a:srgbClr val="FF0000"/>
                </a:solidFill>
              </a:rPr>
              <a:t> </a:t>
            </a:r>
            <a:r>
              <a:rPr lang="en-US" altLang="zh-Hans" sz="2200" dirty="0">
                <a:solidFill>
                  <a:srgbClr val="FF0000"/>
                </a:solidFill>
              </a:rPr>
              <a:t>for</a:t>
            </a:r>
            <a:r>
              <a:rPr lang="zh-Hans" altLang="en-US" sz="2200" dirty="0">
                <a:solidFill>
                  <a:srgbClr val="FF0000"/>
                </a:solidFill>
              </a:rPr>
              <a:t> </a:t>
            </a:r>
            <a:r>
              <a:rPr lang="en-US" altLang="zh-Hans" sz="2200" dirty="0">
                <a:solidFill>
                  <a:srgbClr val="FF0000"/>
                </a:solidFill>
              </a:rPr>
              <a:t>certain</a:t>
            </a:r>
            <a:r>
              <a:rPr lang="zh-Hans" altLang="en-US" sz="2200" dirty="0">
                <a:solidFill>
                  <a:srgbClr val="FF0000"/>
                </a:solidFill>
              </a:rPr>
              <a:t> </a:t>
            </a:r>
            <a:r>
              <a:rPr lang="en-US" altLang="zh-Hans" sz="2200" dirty="0">
                <a:solidFill>
                  <a:srgbClr val="FF0000"/>
                </a:solidFill>
              </a:rPr>
              <a:t>label</a:t>
            </a:r>
            <a:endParaRPr lang="en-US" sz="2200" dirty="0">
              <a:solidFill>
                <a:srgbClr val="FF0000"/>
              </a:solidFill>
            </a:endParaRPr>
          </a:p>
        </p:txBody>
      </p:sp>
    </p:spTree>
    <p:extLst>
      <p:ext uri="{BB962C8B-B14F-4D97-AF65-F5344CB8AC3E}">
        <p14:creationId xmlns:p14="http://schemas.microsoft.com/office/powerpoint/2010/main" val="33808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753A-40DF-5E4B-8B2C-2B50FD049A63}"/>
              </a:ext>
            </a:extLst>
          </p:cNvPr>
          <p:cNvSpPr>
            <a:spLocks noGrp="1"/>
          </p:cNvSpPr>
          <p:nvPr>
            <p:ph type="title"/>
          </p:nvPr>
        </p:nvSpPr>
        <p:spPr/>
        <p:txBody>
          <a:bodyPr/>
          <a:lstStyle/>
          <a:p>
            <a:r>
              <a:rPr lang="en-US" altLang="zh-Hans" dirty="0"/>
              <a:t>The</a:t>
            </a:r>
            <a:r>
              <a:rPr lang="zh-Hans" altLang="en-US" dirty="0"/>
              <a:t> </a:t>
            </a:r>
            <a:r>
              <a:rPr lang="en-US" altLang="zh-Hans" dirty="0"/>
              <a:t>need</a:t>
            </a:r>
            <a:r>
              <a:rPr lang="zh-Hans" altLang="en-US" dirty="0"/>
              <a:t> </a:t>
            </a:r>
            <a:r>
              <a:rPr lang="en-US" altLang="zh-Hans" dirty="0"/>
              <a:t>for</a:t>
            </a:r>
            <a:r>
              <a:rPr lang="zh-Hans" altLang="en-US" dirty="0"/>
              <a:t> </a:t>
            </a:r>
            <a:r>
              <a:rPr lang="en-US" altLang="zh-Hans" dirty="0"/>
              <a:t>the</a:t>
            </a:r>
            <a:r>
              <a:rPr lang="zh-Hans" altLang="en-US" dirty="0"/>
              <a:t> </a:t>
            </a:r>
            <a:r>
              <a:rPr lang="en-US" altLang="zh-Hans" dirty="0"/>
              <a:t>baseline</a:t>
            </a:r>
            <a:r>
              <a:rPr lang="zh-Hans" altLang="en-US" dirty="0"/>
              <a:t> </a:t>
            </a:r>
            <a:r>
              <a:rPr lang="en-US" altLang="zh-Hans" dirty="0"/>
              <a:t>in</a:t>
            </a:r>
            <a:r>
              <a:rPr lang="zh-Hans" altLang="en-US" dirty="0"/>
              <a:t> </a:t>
            </a:r>
            <a:r>
              <a:rPr lang="en-US" altLang="zh-Hans" dirty="0"/>
              <a:t>definition</a:t>
            </a:r>
            <a:r>
              <a:rPr lang="zh-Hans" altLang="en-US" dirty="0"/>
              <a:t> </a:t>
            </a:r>
            <a:r>
              <a:rPr lang="en-US" altLang="zh-Hans" dirty="0"/>
              <a:t>1</a:t>
            </a:r>
            <a:endParaRPr lang="en-US" dirty="0"/>
          </a:p>
        </p:txBody>
      </p:sp>
      <p:pic>
        <p:nvPicPr>
          <p:cNvPr id="5" name="Content Placeholder 4">
            <a:extLst>
              <a:ext uri="{FF2B5EF4-FFF2-40B4-BE49-F238E27FC236}">
                <a16:creationId xmlns:a16="http://schemas.microsoft.com/office/drawing/2014/main" id="{BFC50398-5543-4F4A-B03D-73B54CD3B57B}"/>
              </a:ext>
            </a:extLst>
          </p:cNvPr>
          <p:cNvPicPr>
            <a:picLocks noGrp="1" noChangeAspect="1"/>
          </p:cNvPicPr>
          <p:nvPr>
            <p:ph idx="1"/>
          </p:nvPr>
        </p:nvPicPr>
        <p:blipFill>
          <a:blip r:embed="rId2"/>
          <a:stretch>
            <a:fillRect/>
          </a:stretch>
        </p:blipFill>
        <p:spPr>
          <a:xfrm>
            <a:off x="576943" y="1495873"/>
            <a:ext cx="8733767" cy="5362127"/>
          </a:xfrm>
        </p:spPr>
      </p:pic>
      <p:sp>
        <p:nvSpPr>
          <p:cNvPr id="6" name="TextBox 5">
            <a:extLst>
              <a:ext uri="{FF2B5EF4-FFF2-40B4-BE49-F238E27FC236}">
                <a16:creationId xmlns:a16="http://schemas.microsoft.com/office/drawing/2014/main" id="{533947F3-7EDC-C946-87A4-E44831C076B9}"/>
              </a:ext>
            </a:extLst>
          </p:cNvPr>
          <p:cNvSpPr txBox="1"/>
          <p:nvPr/>
        </p:nvSpPr>
        <p:spPr>
          <a:xfrm>
            <a:off x="9741159" y="2034073"/>
            <a:ext cx="2146041" cy="1446550"/>
          </a:xfrm>
          <a:prstGeom prst="rect">
            <a:avLst/>
          </a:prstGeom>
          <a:noFill/>
        </p:spPr>
        <p:txBody>
          <a:bodyPr wrap="square" rtlCol="0">
            <a:spAutoFit/>
          </a:bodyPr>
          <a:lstStyle/>
          <a:p>
            <a:r>
              <a:rPr lang="zh-Hans" altLang="en-US" sz="2200" u="sng" dirty="0"/>
              <a:t> </a:t>
            </a:r>
            <a:r>
              <a:rPr lang="en-US" altLang="zh-Hans" sz="2200" u="sng" dirty="0"/>
              <a:t>Control</a:t>
            </a:r>
            <a:r>
              <a:rPr lang="zh-Hans" altLang="en-US" sz="2200" u="sng" dirty="0"/>
              <a:t> </a:t>
            </a:r>
            <a:r>
              <a:rPr lang="en-US" altLang="zh-Hans" sz="2200" u="sng" dirty="0"/>
              <a:t>group</a:t>
            </a:r>
            <a:r>
              <a:rPr lang="zh-Hans" altLang="en-US" sz="2200" u="sng" dirty="0"/>
              <a:t> </a:t>
            </a:r>
            <a:endParaRPr lang="en-US" altLang="zh-Hans" sz="2200" u="sng" dirty="0"/>
          </a:p>
          <a:p>
            <a:r>
              <a:rPr lang="en-US" altLang="zh-Hans" sz="2200" u="sng" dirty="0"/>
              <a:t>&amp;</a:t>
            </a:r>
          </a:p>
          <a:p>
            <a:r>
              <a:rPr lang="en-US" altLang="zh-Hans" sz="2200" u="sng" dirty="0"/>
              <a:t>Experimental/</a:t>
            </a:r>
            <a:r>
              <a:rPr lang="zh-Hans" altLang="en-US" sz="2200" u="sng" dirty="0"/>
              <a:t> </a:t>
            </a:r>
            <a:r>
              <a:rPr lang="en-US" altLang="zh-Hans" sz="2200" u="sng" dirty="0"/>
              <a:t>treatment</a:t>
            </a:r>
            <a:r>
              <a:rPr lang="zh-Hans" altLang="en-US" sz="2200" u="sng" dirty="0"/>
              <a:t> </a:t>
            </a:r>
            <a:r>
              <a:rPr lang="en-US" altLang="zh-Hans" sz="2200" u="sng" dirty="0"/>
              <a:t>group</a:t>
            </a:r>
            <a:endParaRPr lang="en-US" sz="2200" u="sng" dirty="0"/>
          </a:p>
        </p:txBody>
      </p:sp>
    </p:spTree>
    <p:extLst>
      <p:ext uri="{BB962C8B-B14F-4D97-AF65-F5344CB8AC3E}">
        <p14:creationId xmlns:p14="http://schemas.microsoft.com/office/powerpoint/2010/main" val="274662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AAA4-C4D4-8D40-8A3C-8E17B758A810}"/>
              </a:ext>
            </a:extLst>
          </p:cNvPr>
          <p:cNvSpPr>
            <a:spLocks noGrp="1"/>
          </p:cNvSpPr>
          <p:nvPr>
            <p:ph type="title"/>
          </p:nvPr>
        </p:nvSpPr>
        <p:spPr/>
        <p:txBody>
          <a:bodyPr>
            <a:normAutofit/>
          </a:bodyPr>
          <a:lstStyle/>
          <a:p>
            <a:r>
              <a:rPr lang="en-US" altLang="zh-Hans" dirty="0"/>
              <a:t>Two</a:t>
            </a:r>
            <a:r>
              <a:rPr lang="zh-Hans" altLang="en-US" dirty="0"/>
              <a:t> </a:t>
            </a:r>
            <a:r>
              <a:rPr lang="en-US" altLang="zh-Hans" dirty="0" err="1"/>
              <a:t>fundmental</a:t>
            </a:r>
            <a:r>
              <a:rPr lang="zh-Hans" altLang="en-US" dirty="0"/>
              <a:t> </a:t>
            </a:r>
            <a:r>
              <a:rPr lang="en-US" altLang="zh-Hans" dirty="0"/>
              <a:t>axioms</a:t>
            </a:r>
            <a:r>
              <a:rPr lang="zh-Hans" altLang="en-US" dirty="0"/>
              <a:t> </a:t>
            </a:r>
            <a:r>
              <a:rPr lang="en-US" altLang="zh-Hans" dirty="0"/>
              <a:t>--</a:t>
            </a:r>
            <a:r>
              <a:rPr lang="zh-Hans" altLang="en-US" dirty="0"/>
              <a:t> </a:t>
            </a:r>
            <a:r>
              <a:rPr lang="en-US" altLang="zh-Hans" dirty="0"/>
              <a:t>axiom</a:t>
            </a:r>
            <a:r>
              <a:rPr lang="zh-Hans" altLang="en-US" dirty="0"/>
              <a:t> </a:t>
            </a:r>
            <a:r>
              <a:rPr lang="en-US" altLang="zh-Hans" dirty="0"/>
              <a:t>1</a:t>
            </a:r>
            <a:r>
              <a:rPr lang="zh-Hans" altLang="en-US" dirty="0"/>
              <a:t> </a:t>
            </a:r>
            <a:r>
              <a:rPr lang="en-US" altLang="zh-Hans" dirty="0"/>
              <a:t>sensitivity</a:t>
            </a:r>
            <a:r>
              <a:rPr lang="zh-Hans" altLang="en-US" dirty="0"/>
              <a:t> </a:t>
            </a:r>
            <a:endParaRPr lang="en-US" dirty="0"/>
          </a:p>
        </p:txBody>
      </p:sp>
      <p:sp>
        <p:nvSpPr>
          <p:cNvPr id="3" name="Content Placeholder 2">
            <a:extLst>
              <a:ext uri="{FF2B5EF4-FFF2-40B4-BE49-F238E27FC236}">
                <a16:creationId xmlns:a16="http://schemas.microsoft.com/office/drawing/2014/main" id="{65C0DFE0-162E-8141-8D79-9C3822289C1A}"/>
              </a:ext>
            </a:extLst>
          </p:cNvPr>
          <p:cNvSpPr>
            <a:spLocks noGrp="1"/>
          </p:cNvSpPr>
          <p:nvPr>
            <p:ph idx="1"/>
          </p:nvPr>
        </p:nvSpPr>
        <p:spPr/>
        <p:txBody>
          <a:bodyPr/>
          <a:lstStyle/>
          <a:p>
            <a:r>
              <a:rPr lang="en-US" altLang="zh-Hans" dirty="0"/>
              <a:t>sensitivity</a:t>
            </a:r>
            <a:r>
              <a:rPr lang="zh-Hans" altLang="en-US" dirty="0"/>
              <a:t> </a:t>
            </a:r>
            <a:r>
              <a:rPr lang="en-US" altLang="zh-Hans" dirty="0"/>
              <a:t>(a)</a:t>
            </a:r>
            <a:br>
              <a:rPr lang="en-US" altLang="zh-Hans" dirty="0"/>
            </a:br>
            <a:r>
              <a:rPr lang="en-US" altLang="zh-Hans" dirty="0"/>
              <a:t>if for every input and baseline that differ in one feature but have different</a:t>
            </a:r>
            <a:r>
              <a:rPr lang="zh-Hans" altLang="en-US" dirty="0"/>
              <a:t> </a:t>
            </a:r>
            <a:r>
              <a:rPr lang="en-US" altLang="zh-Hans" dirty="0"/>
              <a:t>predictions then the differing feature should be given a non-zero attribution.</a:t>
            </a:r>
            <a:r>
              <a:rPr lang="zh-Hans" altLang="en-US" dirty="0"/>
              <a:t> </a:t>
            </a:r>
            <a:endParaRPr lang="en-US" altLang="zh-Hans" dirty="0"/>
          </a:p>
          <a:p>
            <a:r>
              <a:rPr lang="en-US" altLang="zh-Hans" dirty="0"/>
              <a:t>sensitivity</a:t>
            </a:r>
            <a:r>
              <a:rPr lang="zh-Hans" altLang="en-US" dirty="0"/>
              <a:t> </a:t>
            </a:r>
            <a:r>
              <a:rPr lang="en-US" altLang="zh-Hans" dirty="0"/>
              <a:t>(b)</a:t>
            </a:r>
            <a:br>
              <a:rPr lang="en-US" altLang="zh-Hans" dirty="0"/>
            </a:br>
            <a:r>
              <a:rPr lang="en-US" dirty="0"/>
              <a:t>If the function implemented by the deep network does not depend (mathematically) on some variable, then the attribution to that variable is always zero.</a:t>
            </a:r>
            <a:endParaRPr lang="en-US" altLang="zh-Hans" dirty="0"/>
          </a:p>
        </p:txBody>
      </p:sp>
    </p:spTree>
    <p:extLst>
      <p:ext uri="{BB962C8B-B14F-4D97-AF65-F5344CB8AC3E}">
        <p14:creationId xmlns:p14="http://schemas.microsoft.com/office/powerpoint/2010/main" val="380224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195-5BB4-F947-9AAD-FD64360A3E01}"/>
              </a:ext>
            </a:extLst>
          </p:cNvPr>
          <p:cNvSpPr>
            <a:spLocks noGrp="1"/>
          </p:cNvSpPr>
          <p:nvPr>
            <p:ph type="title"/>
          </p:nvPr>
        </p:nvSpPr>
        <p:spPr/>
        <p:txBody>
          <a:bodyPr/>
          <a:lstStyle/>
          <a:p>
            <a:r>
              <a:rPr lang="en-US" altLang="zh-Hans" dirty="0"/>
              <a:t>Gradients</a:t>
            </a:r>
            <a:r>
              <a:rPr lang="zh-Hans" altLang="en-US" dirty="0"/>
              <a:t> </a:t>
            </a:r>
            <a:r>
              <a:rPr lang="en-US" altLang="zh-Hans" dirty="0"/>
              <a:t>violates</a:t>
            </a:r>
            <a:r>
              <a:rPr lang="zh-Hans" altLang="en-US" dirty="0"/>
              <a:t> </a:t>
            </a:r>
            <a:r>
              <a:rPr lang="en-US" altLang="zh-Hans" dirty="0"/>
              <a:t>sensitivity</a:t>
            </a:r>
            <a:r>
              <a:rPr lang="zh-Hans" altLang="en-US" dirty="0"/>
              <a:t> </a:t>
            </a:r>
            <a:r>
              <a:rPr lang="en-US" altLang="zh-Hans" dirty="0"/>
              <a:t>(a)</a:t>
            </a:r>
            <a:endParaRPr lang="en-US" dirty="0"/>
          </a:p>
        </p:txBody>
      </p:sp>
      <p:sp>
        <p:nvSpPr>
          <p:cNvPr id="3" name="Content Placeholder 2">
            <a:extLst>
              <a:ext uri="{FF2B5EF4-FFF2-40B4-BE49-F238E27FC236}">
                <a16:creationId xmlns:a16="http://schemas.microsoft.com/office/drawing/2014/main" id="{4BC4A79D-2D69-7245-B969-46E45DCE41B3}"/>
              </a:ext>
            </a:extLst>
          </p:cNvPr>
          <p:cNvSpPr>
            <a:spLocks noGrp="1"/>
          </p:cNvSpPr>
          <p:nvPr>
            <p:ph idx="1"/>
          </p:nvPr>
        </p:nvSpPr>
        <p:spPr/>
        <p:txBody>
          <a:bodyPr/>
          <a:lstStyle/>
          <a:p>
            <a:r>
              <a:rPr lang="en-US" altLang="zh-Hans" dirty="0"/>
              <a:t>Gradients:</a:t>
            </a:r>
            <a:r>
              <a:rPr lang="zh-Hans" altLang="en-US" dirty="0"/>
              <a:t> </a:t>
            </a:r>
            <a:r>
              <a:rPr lang="en-US" dirty="0"/>
              <a:t>For linear models, ML practitioners regularly inspect the products of the model coefficient</a:t>
            </a:r>
            <a:r>
              <a:rPr lang="en-US" altLang="zh-Hans" dirty="0"/>
              <a:t>s</a:t>
            </a:r>
            <a:r>
              <a:rPr lang="en-US" altLang="zh-Hans" dirty="0">
                <a:solidFill>
                  <a:srgbClr val="FF0000"/>
                </a:solidFill>
              </a:rPr>
              <a:t>?</a:t>
            </a:r>
            <a:r>
              <a:rPr lang="zh-Hans" altLang="en-US" dirty="0"/>
              <a:t> </a:t>
            </a:r>
            <a:r>
              <a:rPr lang="en-US" dirty="0"/>
              <a:t>and the feature values in order to debug predictions. Gradients (of the output with respect to the input) is a natural analog of the model coefficients for a deep network, and therefore the product of the gradient and feature values is a reasonable starting point for an attribution method (</a:t>
            </a:r>
            <a:r>
              <a:rPr lang="en-US" dirty="0" err="1"/>
              <a:t>Baehrens</a:t>
            </a:r>
            <a:r>
              <a:rPr lang="en-US" dirty="0"/>
              <a:t> et al., 2010; </a:t>
            </a:r>
            <a:r>
              <a:rPr lang="en-US" dirty="0" err="1"/>
              <a:t>Simonyan</a:t>
            </a:r>
            <a:r>
              <a:rPr lang="en-US" dirty="0"/>
              <a:t> et al., 2013); see the third column of Figure 2 for examples. The problem with gradients is that they break </a:t>
            </a:r>
            <a:r>
              <a:rPr lang="en-US" i="1" dirty="0"/>
              <a:t>sensitivity</a:t>
            </a:r>
            <a:r>
              <a:rPr lang="en-US" dirty="0"/>
              <a:t>, a property that all attribution methods should satisfy.</a:t>
            </a:r>
          </a:p>
          <a:p>
            <a:endParaRPr lang="en-US" dirty="0"/>
          </a:p>
        </p:txBody>
      </p:sp>
    </p:spTree>
    <p:extLst>
      <p:ext uri="{BB962C8B-B14F-4D97-AF65-F5344CB8AC3E}">
        <p14:creationId xmlns:p14="http://schemas.microsoft.com/office/powerpoint/2010/main" val="1849598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1278</Words>
  <Application>Microsoft Macintosh PowerPoint</Application>
  <PresentationFormat>Widescreen</PresentationFormat>
  <Paragraphs>95</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等线</vt:lpstr>
      <vt:lpstr>等线 Light</vt:lpstr>
      <vt:lpstr>Arial</vt:lpstr>
      <vt:lpstr>Calibri</vt:lpstr>
      <vt:lpstr>Calibri Light</vt:lpstr>
      <vt:lpstr>Cambria Math</vt:lpstr>
      <vt:lpstr>Office Theme</vt:lpstr>
      <vt:lpstr>Axiomatic Attribution for deep networks</vt:lpstr>
      <vt:lpstr>Abstract -- attributing the prediction of a deep network to its input features  </vt:lpstr>
      <vt:lpstr>Instance for (definition 1?) attribution method </vt:lpstr>
      <vt:lpstr>More words for attribution method</vt:lpstr>
      <vt:lpstr>A significant challenge in designing an attribution technique</vt:lpstr>
      <vt:lpstr>Before two axioms  definition 1</vt:lpstr>
      <vt:lpstr>The need for the baseline in definition 1</vt:lpstr>
      <vt:lpstr>Two fundmental axioms -- axiom 1 sensitivity </vt:lpstr>
      <vt:lpstr>Gradients violates sensitivity (a)</vt:lpstr>
      <vt:lpstr>Gradients violates sensitivity (a)</vt:lpstr>
      <vt:lpstr>Gradients violates sensitivity (a)</vt:lpstr>
      <vt:lpstr>Gradients violates sensitivity (a)</vt:lpstr>
      <vt:lpstr>Deconvolution networks (DeConvNets), and Guided back-propagation violate Sensitivity(a)</vt:lpstr>
      <vt:lpstr>Deconvolution networks (DeConvNets), and Guided back-propagation violate Sensitivity(a)</vt:lpstr>
      <vt:lpstr>DeepLift &amp; LRP violate a different requirement on attribution methods </vt:lpstr>
      <vt:lpstr>Axiom: implementation invariance</vt:lpstr>
      <vt:lpstr>DeepLift and LRP violate Axiom 2</vt:lpstr>
      <vt:lpstr>DeepLift and LRP violate Axiom 2</vt:lpstr>
      <vt:lpstr>Violation of Axiom 2</vt:lpstr>
      <vt:lpstr>Our method: integrated gradients</vt:lpstr>
      <vt:lpstr>Our method: integrated gradients</vt:lpstr>
      <vt:lpstr>Integrated gradients satisfies Axiom 3</vt:lpstr>
      <vt:lpstr>Integrated gradients satisfies Axiom 3</vt:lpstr>
      <vt:lpstr>Integrated gradients satisfies Axiom 3 &amp; axiom 1(a)</vt:lpstr>
      <vt:lpstr>Recall sensitivity (a)</vt:lpstr>
      <vt:lpstr>Uniqueness of Integrated Gradients</vt:lpstr>
      <vt:lpstr>PowerPoint Presentation</vt:lpstr>
      <vt:lpstr>PowerPoint Presentation</vt:lpstr>
      <vt:lpstr>Uniqueness of Integrated gradients amongst Path methods</vt:lpstr>
      <vt:lpstr>Uniqueness of Integrated gradients amongst Path methods</vt:lpstr>
      <vt:lpstr>Theorem 1: Integrated gradients is symmetry preserving</vt:lpstr>
      <vt:lpstr>Integrated gradients averaging over multiple paths?</vt:lpstr>
      <vt:lpstr>Applying integrated gradients</vt:lpstr>
      <vt:lpstr>Applying integrated gradients</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Yezheng Li</dc:creator>
  <cp:lastModifiedBy>Yezheng Li</cp:lastModifiedBy>
  <cp:revision>129</cp:revision>
  <dcterms:created xsi:type="dcterms:W3CDTF">2018-04-08T14:04:23Z</dcterms:created>
  <dcterms:modified xsi:type="dcterms:W3CDTF">2018-04-09T11:48:27Z</dcterms:modified>
</cp:coreProperties>
</file>